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4D_83BDC96F.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modernComment_167_BF84C356.xml" ContentType="application/vnd.ms-powerpoint.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16B_EBC60179.xml" ContentType="application/vnd.ms-powerpoint.comments+xml"/>
  <Override PartName="/ppt/notesSlides/notesSlide53.xml" ContentType="application/vnd.openxmlformats-officedocument.presentationml.notesSlide+xml"/>
  <Override PartName="/ppt/comments/modernComment_16C_8CFFB4B.xml" ContentType="application/vnd.ms-powerpoint.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4"/>
  </p:sldMasterIdLst>
  <p:notesMasterIdLst>
    <p:notesMasterId r:id="rId68"/>
  </p:notesMasterIdLst>
  <p:sldIdLst>
    <p:sldId id="258" r:id="rId5"/>
    <p:sldId id="317" r:id="rId6"/>
    <p:sldId id="262" r:id="rId7"/>
    <p:sldId id="314" r:id="rId8"/>
    <p:sldId id="315" r:id="rId9"/>
    <p:sldId id="265" r:id="rId10"/>
    <p:sldId id="264" r:id="rId11"/>
    <p:sldId id="310" r:id="rId12"/>
    <p:sldId id="306" r:id="rId13"/>
    <p:sldId id="309" r:id="rId14"/>
    <p:sldId id="321" r:id="rId15"/>
    <p:sldId id="318" r:id="rId16"/>
    <p:sldId id="322" r:id="rId17"/>
    <p:sldId id="266" r:id="rId18"/>
    <p:sldId id="267" r:id="rId19"/>
    <p:sldId id="268" r:id="rId20"/>
    <p:sldId id="269" r:id="rId21"/>
    <p:sldId id="319" r:id="rId22"/>
    <p:sldId id="270" r:id="rId23"/>
    <p:sldId id="271" r:id="rId24"/>
    <p:sldId id="274" r:id="rId25"/>
    <p:sldId id="275" r:id="rId26"/>
    <p:sldId id="276" r:id="rId27"/>
    <p:sldId id="311" r:id="rId28"/>
    <p:sldId id="323" r:id="rId29"/>
    <p:sldId id="324" r:id="rId30"/>
    <p:sldId id="326" r:id="rId31"/>
    <p:sldId id="327" r:id="rId32"/>
    <p:sldId id="328" r:id="rId33"/>
    <p:sldId id="329" r:id="rId34"/>
    <p:sldId id="330" r:id="rId35"/>
    <p:sldId id="331" r:id="rId36"/>
    <p:sldId id="332" r:id="rId37"/>
    <p:sldId id="333" r:id="rId38"/>
    <p:sldId id="336" r:id="rId39"/>
    <p:sldId id="334" r:id="rId40"/>
    <p:sldId id="339" r:id="rId41"/>
    <p:sldId id="337" r:id="rId42"/>
    <p:sldId id="338" r:id="rId43"/>
    <p:sldId id="340" r:id="rId44"/>
    <p:sldId id="341" r:id="rId45"/>
    <p:sldId id="342" r:id="rId46"/>
    <p:sldId id="343" r:id="rId47"/>
    <p:sldId id="344" r:id="rId48"/>
    <p:sldId id="346" r:id="rId49"/>
    <p:sldId id="347" r:id="rId50"/>
    <p:sldId id="348" r:id="rId51"/>
    <p:sldId id="349" r:id="rId52"/>
    <p:sldId id="350" r:id="rId53"/>
    <p:sldId id="351" r:id="rId54"/>
    <p:sldId id="352"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Lst>
  <p:sldSz cx="7772400" cy="10058400"/>
  <p:notesSz cx="6858000" cy="9144000"/>
  <p:embeddedFontLst>
    <p:embeddedFont>
      <p:font typeface="Roboto" panose="02000000000000000000" pitchFamily="2" charset="0"/>
      <p:regular r:id="rId69"/>
      <p:bold r:id="rId70"/>
      <p:italic r:id="rId71"/>
      <p:boldItalic r:id="rId72"/>
    </p:embeddedFont>
    <p:embeddedFont>
      <p:font typeface="Roboto Black" panose="02000000000000000000" pitchFamily="2" charset="0"/>
      <p:bold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2370B87-11FF-4324-9840-3BA8953EFB92}">
          <p14:sldIdLst>
            <p14:sldId id="258"/>
            <p14:sldId id="317"/>
            <p14:sldId id="262"/>
            <p14:sldId id="314"/>
            <p14:sldId id="315"/>
          </p14:sldIdLst>
        </p14:section>
        <p14:section name="Blank Worksheets" id="{0A8DA23B-A8AE-4845-B405-0289F9CF2596}">
          <p14:sldIdLst>
            <p14:sldId id="265"/>
            <p14:sldId id="264"/>
            <p14:sldId id="310"/>
            <p14:sldId id="306"/>
            <p14:sldId id="309"/>
            <p14:sldId id="321"/>
            <p14:sldId id="318"/>
            <p14:sldId id="322"/>
            <p14:sldId id="266"/>
            <p14:sldId id="267"/>
            <p14:sldId id="268"/>
            <p14:sldId id="269"/>
            <p14:sldId id="319"/>
            <p14:sldId id="270"/>
            <p14:sldId id="271"/>
            <p14:sldId id="274"/>
            <p14:sldId id="275"/>
            <p14:sldId id="276"/>
          </p14:sldIdLst>
        </p14:section>
        <p14:section name="Working Documents" id="{0F4B1210-6B96-41F1-9CAB-07BF05DDBD3E}">
          <p14:sldIdLst>
            <p14:sldId id="311"/>
            <p14:sldId id="323"/>
            <p14:sldId id="324"/>
            <p14:sldId id="326"/>
            <p14:sldId id="327"/>
            <p14:sldId id="328"/>
            <p14:sldId id="329"/>
            <p14:sldId id="330"/>
            <p14:sldId id="331"/>
            <p14:sldId id="332"/>
            <p14:sldId id="333"/>
            <p14:sldId id="336"/>
            <p14:sldId id="334"/>
            <p14:sldId id="339"/>
            <p14:sldId id="337"/>
            <p14:sldId id="338"/>
            <p14:sldId id="340"/>
            <p14:sldId id="341"/>
            <p14:sldId id="342"/>
            <p14:sldId id="343"/>
            <p14:sldId id="344"/>
            <p14:sldId id="346"/>
            <p14:sldId id="347"/>
            <p14:sldId id="348"/>
            <p14:sldId id="349"/>
            <p14:sldId id="350"/>
            <p14:sldId id="351"/>
            <p14:sldId id="352"/>
            <p14:sldId id="355"/>
            <p14:sldId id="356"/>
            <p14:sldId id="357"/>
            <p14:sldId id="358"/>
            <p14:sldId id="359"/>
            <p14:sldId id="360"/>
            <p14:sldId id="361"/>
            <p14:sldId id="362"/>
            <p14:sldId id="363"/>
            <p14:sldId id="364"/>
            <p14:sldId id="365"/>
            <p14:sldId id="366"/>
          </p14:sldIdLst>
        </p14:section>
      </p14:sectionLst>
    </p:ex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6F072B-BBAE-5EAE-630C-F8236A5F9EBE}" name="Andrew Lyon" initials="AL" userId="S::andrew.lyon@coloradoearlycolleges.org::d1a8c3f8-967f-45ec-85c1-16e51caccca6" providerId="AD"/>
  <p188:author id="{AF45D8D8-DC11-DB1A-7DCE-17EABB94CDC9}" name="Alice Schutt" initials="" userId="S::alice.schutt@cecstudents.org::ce97ef2e-6802-4651-a097-a7d2ba37606d" providerId="AD"/>
  <p188:author id="{043612DA-6C5E-465F-2566-69B06A929650}" name="Tyler Painter" initials="" userId="S::tyler.painter@cecstudents.org::a5caea58-86b4-46d3-a84c-b5e007435d0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662B1-9D98-301D-D316-E07576AD80FE}" v="53" dt="2026-01-09T21:16:24.264"/>
    <p1510:client id="{1983C375-6C40-1A90-9367-12D010A5597C}" v="102" dt="2026-01-07T21:21:11.744"/>
    <p1510:client id="{7BBA4A14-F8A5-4AA6-42DE-676D1CB10984}" v="68" dt="2026-01-08T21:17:12.696"/>
    <p1510:client id="{DEC79775-8C1E-F2AC-06D7-6612B3D5ED15}" v="164" dt="2026-01-07T21:34:07.354"/>
  </p1510:revLst>
</p1510:revInfo>
</file>

<file path=ppt/tableStyles.xml><?xml version="1.0" encoding="utf-8"?>
<a:tblStyleLst xmlns:a="http://schemas.openxmlformats.org/drawingml/2006/main" def="{9BCC4A85-E70C-463E-98D4-85A40B6CA4D1}">
  <a:tblStyle styleId="{9BCC4A85-E70C-463E-98D4-85A40B6CA4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168"/>
        <p:guide pos="2448"/>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6.fntdata"/><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s>
</file>

<file path=ppt/comments/modernComment_14D_83BDC96F.xml><?xml version="1.0" encoding="utf-8"?>
<p188:cmLst xmlns:a="http://schemas.openxmlformats.org/drawingml/2006/main" xmlns:r="http://schemas.openxmlformats.org/officeDocument/2006/relationships" xmlns:p188="http://schemas.microsoft.com/office/powerpoint/2018/8/main">
  <p188:cm id="{A10EF22A-3462-4B95-9B36-8C3EDCD0E27A}" authorId="{D56F072B-BBAE-5EAE-630C-F8236A5F9EBE}" status="resolved" created="2025-09-15T21:23:32.600" startDate="2025-09-15T21:24:14.084" dueDate="2025-09-15T21:24:14.084" assignedTo="{AF45D8D8-DC11-DB1A-7DCE-17EABB94CDC9}" complete="100000" title="@Alice Schutt @Marco Banuelos">
    <pc:sldMkLst xmlns:pc="http://schemas.microsoft.com/office/powerpoint/2013/main/command">
      <pc:docMk/>
      <pc:sldMk cId="2210253167" sldId="333"/>
    </pc:sldMkLst>
    <p188:replyLst>
      <p188:reply id="{6E7EC951-AD49-4E36-A68D-4503DBEC09B8}" authorId="{D56F072B-BBAE-5EAE-630C-F8236A5F9EBE}" created="2025-09-15T21:24:14.084">
        <p188:txBody>
          <a:bodyPr/>
          <a:lstStyle/>
          <a:p>
            <a:r>
              <a:rPr lang="en-US"/>
              <a:t>[@Alice Schutt] [@Marco Banuelos] </a:t>
            </a:r>
          </a:p>
        </p188:txBody>
      </p188:reply>
    </p188:replyLst>
    <p188:txBody>
      <a:bodyPr/>
      <a:lstStyle/>
      <a:p>
        <a:r>
          <a:rPr lang="en-US"/>
          <a:t>I should see more dates and names on the sprint backlog!</a:t>
        </a:r>
      </a:p>
    </p188:txBody>
    <p188:extLst>
      <p:ext xmlns:p="http://schemas.openxmlformats.org/presentationml/2006/main" uri="{5BB2D875-25FF-4072-B9AC-8F64D62656EB}">
        <p228:taskDetails xmlns:p228="http://schemas.microsoft.com/office/powerpoint/2022/08/main">
          <p228:history>
            <p228:event time="2025-09-15T21:24:14.084" id="{D806EE19-9EDA-4B06-913E-8BF38B923A3A}">
              <p228:atrbtn authorId="{D56F072B-BBAE-5EAE-630C-F8236A5F9EBE}"/>
              <p228:anchr>
                <p228:comment id="{6E7EC951-AD49-4E36-A68D-4503DBEC09B8}"/>
              </p228:anchr>
              <p228:add/>
            </p228:event>
            <p228:event time="2025-09-15T21:24:14.084" id="{D435E360-8609-4E8B-832C-26F43097D5AC}">
              <p228:atrbtn authorId="{D56F072B-BBAE-5EAE-630C-F8236A5F9EBE}"/>
              <p228:anchr>
                <p228:comment id="{6E7EC951-AD49-4E36-A68D-4503DBEC09B8}"/>
              </p228:anchr>
              <p228:asgn authorId="{AF45D8D8-DC11-DB1A-7DCE-17EABB94CDC9}"/>
            </p228:event>
            <p228:event time="2025-09-15T21:24:14.084" id="{2CAD798C-4945-41D9-A7DD-37F5C956966C}">
              <p228:atrbtn authorId="{D56F072B-BBAE-5EAE-630C-F8236A5F9EBE}"/>
              <p228:anchr>
                <p228:comment id="{6E7EC951-AD49-4E36-A68D-4503DBEC09B8}"/>
              </p228:anchr>
              <p228:date stDt="2025-09-15T21:24:14.084" endDt="2025-09-15T21:24:14.084"/>
            </p228:event>
            <p228:event time="2025-09-15T21:24:14.084" id="{07A33890-72F2-4AFC-9308-1C93649A3584}">
              <p228:atrbtn authorId="{D56F072B-BBAE-5EAE-630C-F8236A5F9EBE}"/>
              <p228:anchr>
                <p228:comment id="{6E7EC951-AD49-4E36-A68D-4503DBEC09B8}"/>
              </p228:anchr>
              <p228:title val="@Alice Schutt @Marco Banuelos"/>
            </p228:event>
            <p228:event time="2025-09-16T20:27:40.153" id="{8A786593-1BBA-420A-A5CF-E95D1881B430}">
              <p228:atrbtn authorId="{AF45D8D8-DC11-DB1A-7DCE-17EABB94CDC9}"/>
              <p228:anchr>
                <p228:comment id="{00000000-0000-0000-0000-000000000000}"/>
              </p228:anchr>
              <p228:pcntCmplt val="100000"/>
            </p228:event>
          </p228:history>
        </p228:taskDetails>
      </p:ext>
    </p188:extLst>
  </p188:cm>
  <p188:cm id="{3B810654-B8EF-417B-A8C8-0637FAAE6591}" authorId="{D56F072B-BBAE-5EAE-630C-F8236A5F9EBE}" status="resolved" created="2025-09-15T21:23:49.725" startDate="2025-09-15T21:23:56.803" dueDate="2025-09-15T21:23:56.803" assignedTo="{043612DA-6C5E-465F-2566-69B06A929650}" complete="100000" title="@Tyler Painter">
    <pc:sldMkLst xmlns:pc="http://schemas.microsoft.com/office/powerpoint/2013/main/command">
      <pc:docMk/>
      <pc:sldMk cId="2210253167" sldId="333"/>
    </pc:sldMkLst>
    <p188:replyLst>
      <p188:reply id="{1BCCE921-3096-45D0-9607-6CA9B79DC45F}" authorId="{D56F072B-BBAE-5EAE-630C-F8236A5F9EBE}" created="2025-09-15T21:23:56.803">
        <p188:txBody>
          <a:bodyPr/>
          <a:lstStyle/>
          <a:p>
            <a:r>
              <a:rPr lang="en-US"/>
              <a:t>[@Tyler Painter] </a:t>
            </a:r>
          </a:p>
        </p188:txBody>
      </p188:reply>
    </p188:replyLst>
    <p188:txBody>
      <a:bodyPr/>
      <a:lstStyle/>
      <a:p>
        <a:r>
          <a:rPr lang="en-US"/>
          <a:t>Lets use complete sentences for our goal to make it concise!</a:t>
        </a:r>
      </a:p>
    </p188:txBody>
    <p188:extLst>
      <p:ext xmlns:p="http://schemas.openxmlformats.org/presentationml/2006/main" uri="{5BB2D875-25FF-4072-B9AC-8F64D62656EB}">
        <p228:taskDetails xmlns:p228="http://schemas.microsoft.com/office/powerpoint/2022/08/main">
          <p228:history>
            <p228:event time="2025-09-15T21:23:56.803" id="{AAD2BB8A-0733-4FF0-9FFE-6BFAA6B34F14}">
              <p228:atrbtn authorId="{D56F072B-BBAE-5EAE-630C-F8236A5F9EBE}"/>
              <p228:anchr>
                <p228:comment id="{1BCCE921-3096-45D0-9607-6CA9B79DC45F}"/>
              </p228:anchr>
              <p228:add/>
            </p228:event>
            <p228:event time="2025-09-15T21:23:56.803" id="{07D1362E-893E-4AB9-832E-19C8AA653D8A}">
              <p228:atrbtn authorId="{D56F072B-BBAE-5EAE-630C-F8236A5F9EBE}"/>
              <p228:anchr>
                <p228:comment id="{1BCCE921-3096-45D0-9607-6CA9B79DC45F}"/>
              </p228:anchr>
              <p228:asgn authorId="{043612DA-6C5E-465F-2566-69B06A929650}"/>
            </p228:event>
            <p228:event time="2025-09-15T21:23:56.803" id="{B1D4EA66-D110-4BE3-9D4B-EE9199D2A054}">
              <p228:atrbtn authorId="{D56F072B-BBAE-5EAE-630C-F8236A5F9EBE}"/>
              <p228:anchr>
                <p228:comment id="{1BCCE921-3096-45D0-9607-6CA9B79DC45F}"/>
              </p228:anchr>
              <p228:date stDt="2025-09-15T21:23:56.803" endDt="2025-09-15T21:23:56.803"/>
            </p228:event>
            <p228:event time="2025-09-15T21:23:56.803" id="{09D057DE-9422-496D-A09E-F6A161B7564F}">
              <p228:atrbtn authorId="{D56F072B-BBAE-5EAE-630C-F8236A5F9EBE}"/>
              <p228:anchr>
                <p228:comment id="{1BCCE921-3096-45D0-9607-6CA9B79DC45F}"/>
              </p228:anchr>
              <p228:title val="@Tyler Painter"/>
            </p228:event>
            <p228:event time="2025-09-16T20:23:02.793" id="{892790DA-4EAE-4BAE-BC50-F9244D9AEE66}">
              <p228:atrbtn authorId="{043612DA-6C5E-465F-2566-69B06A929650}"/>
              <p228:anchr>
                <p228:comment id="{00000000-0000-0000-0000-000000000000}"/>
              </p228:anchr>
              <p228:pcntCmplt val="100000"/>
            </p228:event>
          </p228:history>
        </p228:taskDetails>
      </p:ext>
    </p188:extLst>
  </p188:cm>
</p188:cmLst>
</file>

<file path=ppt/comments/modernComment_167_BF84C356.xml><?xml version="1.0" encoding="utf-8"?>
<p188:cmLst xmlns:a="http://schemas.openxmlformats.org/drawingml/2006/main" xmlns:r="http://schemas.openxmlformats.org/officeDocument/2006/relationships" xmlns:p188="http://schemas.microsoft.com/office/powerpoint/2018/8/main">
  <p188:cm id="{E32D3468-6393-4B87-A72F-6BB3CF360459}" authorId="{D56F072B-BBAE-5EAE-630C-F8236A5F9EBE}" status="resolved" created="2025-12-03T15:35:29.777" startDate="2025-12-03T15:35:29.777" dueDate="2025-12-03T15:35:29.777" assignedTo="{043612DA-6C5E-465F-2566-69B06A929650}" complete="100000" title="These scrum meeting worksheets are a little out order I think. Can someone check this? @Tyler Painter @Alice Schutt @Dontae Brown">
    <pc:sldMkLst xmlns:pc="http://schemas.microsoft.com/office/powerpoint/2013/main/command">
      <pc:docMk/>
      <pc:sldMk cId="3213149014" sldId="359"/>
    </pc:sldMkLst>
    <p188:txBody>
      <a:bodyPr/>
      <a:lstStyle/>
      <a:p>
        <a:r>
          <a:rPr lang="en-US"/>
          <a:t>These scrum meeting worksheets are a little out order I think. Can someone check this? [@Tyler Painter] [@Alice Schutt]  [@Dontae Brown] </a:t>
        </a:r>
      </a:p>
    </p188:txBody>
    <p188:extLst>
      <p:ext xmlns:p="http://schemas.openxmlformats.org/presentationml/2006/main" uri="{5BB2D875-25FF-4072-B9AC-8F64D62656EB}">
        <p228:taskDetails xmlns:p228="http://schemas.microsoft.com/office/powerpoint/2022/08/main">
          <p228:history>
            <p228:event time="2025-12-03T15:35:29.777" id="{6F6D11AC-FB7D-47A3-B1F0-F344A3D813D9}">
              <p228:atrbtn authorId="{D56F072B-BBAE-5EAE-630C-F8236A5F9EBE}"/>
              <p228:anchr>
                <p228:comment id="{E32D3468-6393-4B87-A72F-6BB3CF360459}"/>
              </p228:anchr>
              <p228:add/>
            </p228:event>
            <p228:event time="2025-12-03T15:35:29.777" id="{F5A92576-7C5A-4DE9-B7FC-85E3FD0FB871}">
              <p228:atrbtn authorId="{D56F072B-BBAE-5EAE-630C-F8236A5F9EBE}"/>
              <p228:anchr>
                <p228:comment id="{E32D3468-6393-4B87-A72F-6BB3CF360459}"/>
              </p228:anchr>
              <p228:asgn authorId="{043612DA-6C5E-465F-2566-69B06A929650}"/>
            </p228:event>
            <p228:event time="2025-12-03T15:35:29.777" id="{FA64D641-15B7-4C29-87AF-D6886CA7A6CD}">
              <p228:atrbtn authorId="{D56F072B-BBAE-5EAE-630C-F8236A5F9EBE}"/>
              <p228:anchr>
                <p228:comment id="{E32D3468-6393-4B87-A72F-6BB3CF360459}"/>
              </p228:anchr>
              <p228:title val="These scrum meeting worksheets are a little out order I think. Can someone check this? @Tyler Painter @Alice Schutt @Dontae Brown"/>
            </p228:event>
            <p228:event time="2025-12-03T15:35:29.777" id="{2FF59722-EBEA-4D4E-9B2B-21107F5A6339}">
              <p228:atrbtn authorId="{D56F072B-BBAE-5EAE-630C-F8236A5F9EBE}"/>
              <p228:anchr>
                <p228:comment id="{E32D3468-6393-4B87-A72F-6BB3CF360459}"/>
              </p228:anchr>
              <p228:date stDt="2025-12-03T15:35:29.777" endDt="2025-12-03T15:35:29.777"/>
            </p228:event>
            <p228:event time="2025-12-05T21:24:54.041" id="{684CA7A9-55B5-4159-8011-F2D6DA18CAF4}">
              <p228:atrbtn authorId="{043612DA-6C5E-465F-2566-69B06A929650}"/>
              <p228:anchr>
                <p228:comment id="{00000000-0000-0000-0000-000000000000}"/>
              </p228:anchr>
              <p228:pcntCmplt val="100000"/>
            </p228:event>
          </p228:history>
        </p228:taskDetails>
      </p:ext>
    </p188:extLst>
  </p188:cm>
</p188:cmLst>
</file>

<file path=ppt/comments/modernComment_16B_EBC60179.xml><?xml version="1.0" encoding="utf-8"?>
<p188:cmLst xmlns:a="http://schemas.openxmlformats.org/drawingml/2006/main" xmlns:r="http://schemas.openxmlformats.org/officeDocument/2006/relationships" xmlns:p188="http://schemas.microsoft.com/office/powerpoint/2018/8/main">
  <p188:cm id="{1E9368EC-614E-476F-B51A-B770C722E7D8}" authorId="{D56F072B-BBAE-5EAE-630C-F8236A5F9EBE}" created="2025-12-17T18:28:37.720" startDate="2025-12-17T18:28:37.720" dueDate="2025-12-17T18:28:37.720" assignedTo="{043612DA-6C5E-465F-2566-69B06A929650}" title="We can dive deeper than this y'all! @Alice Schutt @Tyler Painter @Marco Banuelos @Dontae Brown">
    <pc:sldMkLst xmlns:pc="http://schemas.microsoft.com/office/powerpoint/2013/main/command">
      <pc:docMk/>
      <pc:sldMk cId="3955622265" sldId="363"/>
    </pc:sldMkLst>
    <p188:txBody>
      <a:bodyPr/>
      <a:lstStyle/>
      <a:p>
        <a:r>
          <a:rPr lang="en-US"/>
          <a:t>We can dive deeper than this y'all!
[@Alice Schutt] [@Tyler Painter] [@Marco Banuelos] [@Dontae Brown] </a:t>
        </a:r>
      </a:p>
    </p188:txBody>
    <p188:extLst>
      <p:ext xmlns:p="http://schemas.openxmlformats.org/presentationml/2006/main" uri="{5BB2D875-25FF-4072-B9AC-8F64D62656EB}">
        <p228:taskDetails xmlns:p228="http://schemas.microsoft.com/office/powerpoint/2022/08/main">
          <p228:history>
            <p228:event time="2025-12-17T18:28:37.720" id="{48E6B36F-0C8D-461A-A678-73B90185AB97}">
              <p228:atrbtn authorId="{D56F072B-BBAE-5EAE-630C-F8236A5F9EBE}"/>
              <p228:anchr>
                <p228:comment id="{1E9368EC-614E-476F-B51A-B770C722E7D8}"/>
              </p228:anchr>
              <p228:add/>
            </p228:event>
            <p228:event time="2025-12-17T18:28:37.720" id="{D26D10B9-33EE-4F84-BCFE-251EF37B3D89}">
              <p228:atrbtn authorId="{D56F072B-BBAE-5EAE-630C-F8236A5F9EBE}"/>
              <p228:anchr>
                <p228:comment id="{1E9368EC-614E-476F-B51A-B770C722E7D8}"/>
              </p228:anchr>
              <p228:asgn authorId="{043612DA-6C5E-465F-2566-69B06A929650}"/>
            </p228:event>
            <p228:event time="2025-12-17T18:28:37.720" id="{B4DAAD2F-E548-4B48-B165-DD440BE60A73}">
              <p228:atrbtn authorId="{D56F072B-BBAE-5EAE-630C-F8236A5F9EBE}"/>
              <p228:anchr>
                <p228:comment id="{1E9368EC-614E-476F-B51A-B770C722E7D8}"/>
              </p228:anchr>
              <p228:title val="We can dive deeper than this y'all! @Alice Schutt @Tyler Painter @Marco Banuelos @Dontae Brown"/>
            </p228:event>
            <p228:event time="2025-12-17T18:28:37.720" id="{A36A3774-8428-4728-BCCE-442196CF827C}">
              <p228:atrbtn authorId="{D56F072B-BBAE-5EAE-630C-F8236A5F9EBE}"/>
              <p228:anchr>
                <p228:comment id="{1E9368EC-614E-476F-B51A-B770C722E7D8}"/>
              </p228:anchr>
              <p228:date stDt="2025-12-17T18:28:37.720" endDt="2025-12-17T18:28:37.720"/>
            </p228:event>
          </p228:history>
        </p228:taskDetails>
      </p:ext>
    </p188:extLst>
  </p188:cm>
</p188:cmLst>
</file>

<file path=ppt/comments/modernComment_16C_8CFFB4B.xml><?xml version="1.0" encoding="utf-8"?>
<p188:cmLst xmlns:a="http://schemas.openxmlformats.org/drawingml/2006/main" xmlns:r="http://schemas.openxmlformats.org/officeDocument/2006/relationships" xmlns:p188="http://schemas.microsoft.com/office/powerpoint/2018/8/main">
  <p188:cm id="{8E7840D9-D6FC-4395-AE67-2C9FE9C25E35}" authorId="{D56F072B-BBAE-5EAE-630C-F8236A5F9EBE}" created="2025-12-17T18:29:30.939" startDate="2025-12-17T18:29:30.939" dueDate="2025-12-17T18:29:30.939" assignedTo="{043612DA-6C5E-465F-2566-69B06A929650}" title="@Tyler Painter @Marco Banuelos @Alice Schutt I would like to see more effort into research and design pages. Your builders have been going off fixing things without recording their progress or plan!">
    <pc:sldMkLst xmlns:pc="http://schemas.microsoft.com/office/powerpoint/2013/main/command">
      <pc:docMk/>
      <pc:sldMk cId="147848011" sldId="364"/>
    </pc:sldMkLst>
    <p188:txBody>
      <a:bodyPr/>
      <a:lstStyle/>
      <a:p>
        <a:r>
          <a:rPr lang="en-US"/>
          <a:t>[@Tyler Painter] [@Marco Banuelos] [@Alice Schutt]  I would like to see more effort into research and design pages. Your builders have been going off fixing things without recording their progress or plan!</a:t>
        </a:r>
      </a:p>
    </p188:txBody>
    <p188:extLst>
      <p:ext xmlns:p="http://schemas.openxmlformats.org/presentationml/2006/main" uri="{5BB2D875-25FF-4072-B9AC-8F64D62656EB}">
        <p228:taskDetails xmlns:p228="http://schemas.microsoft.com/office/powerpoint/2022/08/main">
          <p228:history>
            <p228:event time="2025-12-17T18:29:30.939" id="{A0E06167-5C60-40DB-B15A-FC46B432F30A}">
              <p228:atrbtn authorId="{D56F072B-BBAE-5EAE-630C-F8236A5F9EBE}"/>
              <p228:anchr>
                <p228:comment id="{8E7840D9-D6FC-4395-AE67-2C9FE9C25E35}"/>
              </p228:anchr>
              <p228:add/>
            </p228:event>
            <p228:event time="2025-12-17T18:29:30.939" id="{EE57A481-98DB-4BC5-939A-D3B039F2898F}">
              <p228:atrbtn authorId="{D56F072B-BBAE-5EAE-630C-F8236A5F9EBE}"/>
              <p228:anchr>
                <p228:comment id="{8E7840D9-D6FC-4395-AE67-2C9FE9C25E35}"/>
              </p228:anchr>
              <p228:asgn authorId="{043612DA-6C5E-465F-2566-69B06A929650}"/>
            </p228:event>
            <p228:event time="2025-12-17T18:29:30.939" id="{3083E8CC-B7B9-4E9E-B88B-6F5F6B2F291D}">
              <p228:atrbtn authorId="{D56F072B-BBAE-5EAE-630C-F8236A5F9EBE}"/>
              <p228:anchr>
                <p228:comment id="{8E7840D9-D6FC-4395-AE67-2C9FE9C25E35}"/>
              </p228:anchr>
              <p228:title val="@Tyler Painter @Marco Banuelos @Alice Schutt I would like to see more effort into research and design pages. Your builders have been going off fixing things without recording their progress or plan!"/>
            </p228:event>
            <p228:event time="2025-12-17T18:29:30.939" id="{2E98DBDE-2D13-4089-9BA2-E2D7BC16EF25}">
              <p228:atrbtn authorId="{D56F072B-BBAE-5EAE-630C-F8236A5F9EBE}"/>
              <p228:anchr>
                <p228:comment id="{8E7840D9-D6FC-4395-AE67-2C9FE9C25E35}"/>
              </p228:anchr>
              <p228:date stDt="2025-12-17T18:29:30.939" endDt="2025-12-17T18:29:30.939"/>
            </p228:event>
          </p228:history>
        </p228:taskDetails>
      </p:ext>
    </p188:extLst>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5T20:45:25.962"/>
    </inkml:context>
    <inkml:brush xml:id="br0">
      <inkml:brushProperty name="width" value="0.1" units="cm"/>
      <inkml:brushProperty name="height" value="0.1" units="cm"/>
    </inkml:brush>
  </inkml:definitions>
  <inkml:trace contextRef="#ctx0" brushRef="#br0">17657 8740 16383 0 0,'0'-3'0'0'0,"3"-7"0"0"0,1-5 0 0 0,0-3 0 0 0,2-2 0 0 0,0 0 0 0 0,-1-3 0 0 0,-1-1 0 0 0,-1 1 0 0 0,-2 1 0 0 0,0 2 0 0 0,-1 0 0 0 0,0 1 0 0 0,0-2 0 0 0,-1-1 0 0 0,1 0 0 0 0,0 1 0 0 0,0 1 0 0 0,0 1 0 0 0,3 0 0 0 0,4 0 0 0 0,4 4 0 0 0,3 5 0 0 0,6-3 0 0 0,2-2 0 0 0,-3-2 0 0 0,-1 3 0 0 0,-1 3 0 0 0,0 3 0 0 0,3 1 0 0 0,2 1 0 0 0,2 1 0 0 0,-2-1 0 0 0,-2-2 0 0 0,-1-1 0 0 0,-1-1 0 0 0,3 1 0 0 0,0 1 0 0 0,-2 0 0 0 0,-3 1 0 0 0,3 2 0 0 0,2-2 0 0 0,-1 1 0 0 0,0 1 0 0 0,0 1 0 0 0,2-4 0 0 0,1-1 0 0 0,2 1 0 0 0,4 1 0 0 0,-1 3 0 0 0,1-1 0 0 0,0-1 0 0 0,-4 2 0 0 0,2 1 0 0 0,-2 1 0 0 0,2 1 0 0 0,-1 1 0 0 0,-2 0 0 0 0,1 0 0 0 0,3 0 0 0 0,-1 0 0 0 0,-1 1 0 0 0,-3-1 0 0 0,-2 0 0 0 0,-1 0 0 0 0,-1 0 0 0 0,-1 0 0 0 0,3 0 0 0 0,4 0 0 0 0,1 0 0 0 0,-2 0 0 0 0,0 0 0 0 0,-3 0 0 0 0,-1 0 0 0 0,6 0 0 0 0,3 0 0 0 0,1 0 0 0 0,1 0 0 0 0,-1 0 0 0 0,-4 0 0 0 0,-2 0 0 0 0,-2 0 0 0 0,1 0 0 0 0,-1 0 0 0 0,3-3 0 0 0,0-1 0 0 0,2 0 0 0 0,-1 1 0 0 0,-2 0 0 0 0,-1 2 0 0 0,-2 0 0 0 0,-1-2 0 0 0,-2-4 0 0 0,0-4 0 0 0,3-3 0 0 0,-2-3 0 0 0,-1 3 0 0 0,-4-4 0 0 0,-2 2 0 0 0,-1 1 0 0 0,-1-4 0 0 0,-2-1 0 0 0,1-4 0 0 0,-1-1 0 0 0,2-2 0 0 0,-2 1 0 0 0,-2 1 0 0 0,-2 2 0 0 0,-1 2 0 0 0,-2 1 0 0 0,2 4 0 0 0,1 8 0 0 0,3 6 0 0 0,0 5 0 0 0,5 3 0 0 0,3 3 0 0 0,0 4 0 0 0,0-1 0 0 0,0 3 0 0 0,2 3 0 0 0,0-1 0 0 0,0-2 0 0 0,7 1 0 0 0,2-3 0 0 0,0 0 0 0 0,-1 0 0 0 0,-2-2 0 0 0,-2-2 0 0 0,-5-1 0 0 0,2 0 0 0 0,6 0 0 0 0,9 3 0 0 0,8 5 0 0 0,9 3 0 0 0,3 2 0 0 0,-3-4 0 0 0,-2 0 0 0 0,-7-4 0 0 0,-8-1 0 0 0,-2-3 0 0 0,-4-2 0 0 0,-4-3 0 0 0,-2-2 0 0 0,-2-1 0 0 0,2-1 0 0 0,1 0 0 0 0,9-1 0 0 0,8 1 0 0 0,3 2 0 0 0,8 2 0 0 0,1 0 0 0 0,-2-1 0 0 0,-3-4 0 0 0,-4-2 0 0 0,-2 0 0 0 0,-5 0 0 0 0,-6-2 0 0 0,-1-1 0 0 0,4 2 0 0 0,2 0 0 0 0,-1 2 0 0 0,0 0 0 0 0,-3 2 0 0 0,-3-1 0 0 0,0 2 0 0 0,-2-1 0 0 0,-2 0 0 0 0,-2 0 0 0 0,-1 0 0 0 0,-4-6 0 0 0,-2-2 0 0 0,0 0 0 0 0,1-1 0 0 0,3 1 0 0 0,3 1 0 0 0,0 2 0 0 0,0 2 0 0 0,-1 2 0 0 0,3-3 0 0 0,0 0 0 0 0,5-2 0 0 0,5-1 0 0 0,2 1 0 0 0,2-1 0 0 0,4 0 0 0 0,0 1 0 0 0,0 3 0 0 0,-4 0 0 0 0,-2 2 0 0 0,3-2 0 0 0,-4-2 0 0 0,-2 2 0 0 0,-6 0 0 0 0,-2 1 0 0 0,-4 1 0 0 0,-1 0 0 0 0,-1 1 0 0 0,2 0 0 0 0,5 0 0 0 0,3 4 0 0 0,1 3 0 0 0,1 4 0 0 0,11 3 0 0 0,5 6 0 0 0,3 5 0 0 0,3 2 0 0 0,-1-1 0 0 0,-3-2 0 0 0,-7-2 0 0 0,-7-4 0 0 0,-7-6 0 0 0,-4-4 0 0 0,-6-2 0 0 0,0 0 0 0 0,0 1 0 0 0,-3 5 0 0 0,-3 8 0 0 0,-1 2 0 0 0,1 2 0 0 0,-2-1 0 0 0,2-4 0 0 0,-2-3 0 0 0,-2 0 0 0 0,-3 3 0 0 0,2 1 0 0 0,-1 1 0 0 0,2-1 0 0 0,0 0 0 0 0,-1-1 0 0 0,-2 0 0 0 0,-1-1 0 0 0,-2 4 0 0 0,0 0 0 0 0,-1 0 0 0 0,0-1 0 0 0,-1-1 0 0 0,1-1 0 0 0,0-3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5T20:45:25.963"/>
    </inkml:context>
    <inkml:brush xml:id="br0">
      <inkml:brushProperty name="width" value="0.1" units="cm"/>
      <inkml:brushProperty name="height" value="0.1" units="cm"/>
    </inkml:brush>
  </inkml:definitions>
  <inkml:trace contextRef="#ctx0" brushRef="#br0">19532 7278 16383 0 0,'-6'-3'0'0'0,"-9"-11"0"0"0,-13-23 0 0 0,-18-16 0 0 0,-7-11 0 0 0,0 0 0 0 0,4 1 0 0 0,9 8 0 0 0,5 11 0 0 0,5 6 0 0 0,4 7 0 0 0,4 9 0 0 0,0-2 0 0 0,3 1 0 0 0,2 0 0 0 0,0 3 0 0 0,-2 0 0 0 0,-1 1 0 0 0,2 0 0 0 0,-2 1 0 0 0,0 3 0 0 0,3 2 0 0 0,2-4 0 0 0,-7-5 0 0 0,-8-2 0 0 0,-5-6 0 0 0,-3-1 0 0 0,-5 2 0 0 0,-6-4 0 0 0,1 4 0 0 0,0 4 0 0 0,8 3 0 0 0,5 2 0 0 0,-4 2 0 0 0,4 0 0 0 0,3 4 0 0 0,0 1 0 0 0,2-1 0 0 0,4 3 0 0 0,-4-1 0 0 0,1 3 0 0 0,2-1 0 0 0,3-2 0 0 0,2 2 0 0 0,-2-2 0 0 0,-2 0 0 0 0,-3-3 0 0 0,-3 0 0 0 0,1-2 0 0 0,-1-1 0 0 0,3 0 0 0 0,-3-1 0 0 0,0-2 0 0 0,3 1 0 0 0,3 2 0 0 0,7 1 0 0 0,2 2 0 0 0,5 2 0 0 0,1 3 0 0 0,0 2 0 0 0,-5 1 0 0 0,-6-3 0 0 0,-5 2 0 0 0,-1 1 0 0 0,1 2 0 0 0,-7-5 0 0 0,-8-2 0 0 0,2-1 0 0 0,0-3 0 0 0,1 0 0 0 0,2 4 0 0 0,3 3 0 0 0,4 4 0 0 0,5 2 0 0 0,1 2 0 0 0,0-2 0 0 0,-4-1 0 0 0,-4 1 0 0 0,-3-3 0 0 0,-1 1 0 0 0,0 0 0 0 0,-5-2 0 0 0,0 0 0 0 0,0 2 0 0 0,1 1 0 0 0,-1 2 0 0 0,-1-2 0 0 0,4-1 0 0 0,2 1 0 0 0,5 1 0 0 0,-6 1 0 0 0,2 1 0 0 0,2 1 0 0 0,5 0 0 0 0,4 0 0 0 0,2 0 0 0 0,0 0 0 0 0,-4 0 0 0 0,-2 0 0 0 0,-1 0 0 0 0,2 0 0 0 0,0 0 0 0 0,1 0 0 0 0,5-3 0 0 0,0-1 0 0 0,0 0 0 0 0,-2-2 0 0 0,-6-3 0 0 0,-2-1 0 0 0,-8 3 0 0 0,0-5 0 0 0,4 0 0 0 0,4-1 0 0 0,4 2 0 0 0,-2-1 0 0 0,-5 2 0 0 0,-7 0 0 0 0,1 1 0 0 0,5 3 0 0 0,1 1 0 0 0,-6 0 0 0 0,-1 0 0 0 0,-4-6 0 0 0,-6 0 0 0 0,-4-1 0 0 0,1 0 0 0 0,4 0 0 0 0,5 2 0 0 0,-1 3 0 0 0,3 2 0 0 0,2 2 0 0 0,2-1 0 0 0,-2 0 0 0 0,0 0 0 0 0,1 1 0 0 0,1 2 0 0 0,4 0 0 0 0,-1 0 0 0 0,2 1 0 0 0,4 0 0 0 0,4 1 0 0 0,0-1 0 0 0,-1 0 0 0 0,-3 0 0 0 0,-2 0 0 0 0,2 0 0 0 0,-1 0 0 0 0,2 0 0 0 0,2 3 0 0 0,1 1 0 0 0,1 3 0 0 0,2 4 0 0 0,4 2 0 0 0,3 2 0 0 0,1 3 0 0 0,0 3 0 0 0,2 2 0 0 0,4-1 0 0 0,0 0 0 0 0,2-1 0 0 0,-1-4 0 0 0,-6-5 0 0 0,0-2 0 0 0,-1 1 0 0 0,3 2 0 0 0,-1 4 0 0 0,-1 3 0 0 0,-3-2 0 0 0,-3-2 0 0 0,-1-2 0 0 0,0-5 0 0 0,1 0 0 0 0,0-2 0 0 0,1 1 0 0 0,1 0 0 0 0,-1-3 0 0 0,1-1 0 0 0,0-2 0 0 0,-3 2 0 0 0,-4 1 0 0 0,-1-1 0 0 0,1-1 0 0 0,-1-2 0 0 0,0 4 0 0 0,2-1 0 0 0,-2 0 0 0 0,2-1 0 0 0,0 2 0 0 0,3 1 0 0 0,0-2 0 0 0,2-1 0 0 0,1 0 0 0 0,-4-2 0 0 0,1-1 0 0 0,-1 0 0 0 0,1 0 0 0 0,1 0 0 0 0,0 0 0 0 0,2 0 0 0 0,-1 0 0 0 0,-2-1 0 0 0,-1 1 0 0 0,0 0 0 0 0,1 0 0 0 0,4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5T20:45:25.964"/>
    </inkml:context>
    <inkml:brush xml:id="br0">
      <inkml:brushProperty name="width" value="0.1" units="cm"/>
      <inkml:brushProperty name="height" value="0.1" units="cm"/>
    </inkml:brush>
  </inkml:definitions>
  <inkml:trace contextRef="#ctx0" brushRef="#br0">13018 5644 16383 0 0,'3'0'0'0'0,"4"0"0"0"0,4 0 0 0 0,3 0 0 0 0,2 0 0 0 0,-1 4 0 0 0,0 0 0 0 0,-3 3 0 0 0,-4 3 0 0 0,-2 3 0 0 0,3 0 0 0 0,0 0 0 0 0,-1 1 0 0 0,1 2 0 0 0,-1 0 0 0 0,-2 1 0 0 0,-2 1 0 0 0,-1 0 0 0 0,-2 1 0 0 0,-1-1 0 0 0,0 0 0 0 0,0 4 0 0 0,-1 0 0 0 0,4-3 0 0 0,4-5 0 0 0,4-5 0 0 0,3-3 0 0 0,-1-10 0 0 0,1-4 0 0 0,-2-3 0 0 0,2 0 0 0 0,3 1 0 0 0,-2 10 0 0 0,-3 6 0 0 0,-4 7 0 0 0,-4 3 0 0 0,-1 3 0 0 0,-3 1 0 0 0,0-1 0 0 0,0 1 0 0 0,-1 2 0 0 0,0 1 0 0 0,1 0 0 0 0,-1-2 0 0 0,1 0 0 0 0,0-2 0 0 0,-6-3 0 0 0,-2-2 0 0 0,0 0 0 0 0,2 4 0 0 0,1 2 0 0 0,2 0 0 0 0,2 1 0 0 0,0-1 0 0 0,1-1 0 0 0,1 0 0 0 0,-4-4 0 0 0,-1 0 0 0 0,-3-4 0 0 0,0 0 0 0 0,-2-3 0 0 0,1 5 0 0 0,-2-1 0 0 0,-2-2 0 0 0,1 0 0 0 0,2-1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5T20:45:25.965"/>
    </inkml:context>
    <inkml:brush xml:id="br0">
      <inkml:brushProperty name="width" value="0.1" units="cm"/>
      <inkml:brushProperty name="height" value="0.1" units="cm"/>
    </inkml:brush>
  </inkml:definitions>
  <inkml:trace contextRef="#ctx0" brushRef="#br0">13833 5646 16383 0 0,'0'3'0'0'0,"0"7"0"0"0,0 5 0 0 0,0 3 0 0 0,0 2 0 0 0,0 3 0 0 0,-3-2 0 0 0,-1-1 0 0 0,-3-5 0 0 0,0-1 0 0 0,1-1 0 0 0,-2-1 0 0 0,1-1 0 0 0,1 1 0 0 0,0-1 0 0 0,-4 1 0 0 0,-2-3 0 0 0,-6-1 0 0 0,0 2 0 0 0,1 1 0 0 0,3 1 0 0 0,0-1 0 0 0,3 0 0 0 0,7-1 0 0 0,3-6 0 0 0,9-4 0 0 0,2-7 0 0 0,3-3 0 0 0,3 0 0 0 0,-3-1 0 0 0,1 1 0 0 0,-2 0 0 0 0,-1 1 0 0 0,-2-1 0 0 0,-2-2 0 0 0,1 1 0 0 0,-2 0 0 0 0,2 1 0 0 0,3 3 0 0 0,2 2 0 0 0,2 2 0 0 0,2 2 0 0 0,-3 4 0 0 0,0 1 0 0 0,1 3 0 0 0,0 4 0 0 0,2 0 0 0 0,-3 1 0 0 0,2 1 0 0 0,2-1 0 0 0,-2 0 0 0 0,-4 2 0 0 0,-1-2 0 0 0,-2 0 0 0 0,0 1 0 0 0,-1 1 0 0 0,1 2 0 0 0,-1 1 0 0 0,1-2 0 0 0,-1-1 0 0 0,2-3 0 0 0,-2 3 0 0 0,-1 2 0 0 0,3-1 0 0 0,1-10 0 0 0,-2-8 0 0 0,-5-8 0 0 0,-4-4 0 0 0,-4-6 0 0 0,-2-3 0 0 0,-4 1 0 0 0,2-7 0 0 0,-3 0 0 0 0,-1 5 0 0 0,0 4 0 0 0,0 1 0 0 0,2-1 0 0 0,-1 3 0 0 0,2 1 0 0 0,3-2 0 0 0,1-2 0 0 0,3 1 0 0 0,0-1 0 0 0,2 2 0 0 0,-6 2 0 0 0,-2 3 0 0 0,-2 2 0 0 0,0 2 0 0 0,-1 1 0 0 0,1-1 0 0 0,0 2 0 0 0,0-1 0 0 0,3-2 0 0 0,3-2 0 0 0,1 4 0 0 0,2 6 0 0 0,1 8 0 0 0,0 5 0 0 0,3 4 0 0 0,2 4 0 0 0,-1 0 0 0 0,0 2 0 0 0,-2-1 0 0 0,0 3 0 0 0,-2 2 0 0 0,1-2 0 0 0,-1 0 0 0 0,0-2 0 0 0,-1 0 0 0 0,1 2 0 0 0,0 3 0 0 0,0 1 0 0 0,0-1 0 0 0,0-2 0 0 0,0-1 0 0 0,0-2 0 0 0,0-1 0 0 0,-3-4 0 0 0,-1-1 0 0 0,-3-3 0 0 0,-4-4 0 0 0,1-5 0 0 0,2-7 0 0 0,2-5 0 0 0,2-5 0 0 0,-2-2 0 0 0,1-1 0 0 0,1-4 0 0 0,2-2 0 0 0,0 1 0 0 0,1 1 0 0 0,0 1 0 0 0,-2 1 0 0 0,-1 1 0 0 0,1 1 0 0 0,0 0 0 0 0,-2 3 0 0 0,-4 4 0 0 0,-2 4 0 0 0,-4 3 0 0 0,2 6 0 0 0,-1 5 0 0 0,3 5 0 0 0,-1 0 0 0 0,0-2 0 0 0,1 0 0 0 0,-4-1 0 0 0,1 1 0 0 0,0-2 0 0 0,2 2 0 0 0,0-2 0 0 0,2 2 0 0 0,6-2 0 0 0,10-2 0 0 0,7-1 0 0 0,4-3 0 0 0,2 6 0 0 0,2 0 0 0 0,-1 0 0 0 0,0-2 0 0 0,0-2 0 0 0,-1-2 0 0 0,0 0 0 0 0,-1 1 0 0 0,-3 4 0 0 0,-4 4 0 0 0,-1 0 0 0 0,-2 1 0 0 0,0-2 0 0 0,3-2 0 0 0,-2 1 0 0 0,2-2 0 0 0,-1 2 0 0 0,3-2 0 0 0,0 2 0 0 0,-3 6 0 0 0,-2 2 0 0 0,0 0 0 0 0,2-4 0 0 0,-1-5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23c850ad72_0_1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23c850ad7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53c20ba41_0_39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104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353c20ba41_0_15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353c20ba4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531e0388d6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531e038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53c20ba41_0_39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53c20ba41_0_16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53c20ba4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8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45bdf5f3c5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45bdf5f3c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45bdf5f3c5_0_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45bdf5f3c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e4a093c787_0_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e4a093c78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353c20ba41_0_26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353c20ba4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353c20ba41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353c20ba4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353c20ba41_0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353c20ba4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D8F934BC-A02D-F567-BB26-455C19B562A8}"/>
            </a:ext>
          </a:extLst>
        </p:cNvPr>
        <p:cNvGrpSpPr/>
        <p:nvPr/>
      </p:nvGrpSpPr>
      <p:grpSpPr>
        <a:xfrm>
          <a:off x="0" y="0"/>
          <a:ext cx="0" cy="0"/>
          <a:chOff x="0" y="0"/>
          <a:chExt cx="0" cy="0"/>
        </a:xfrm>
      </p:grpSpPr>
      <p:sp>
        <p:nvSpPr>
          <p:cNvPr id="230" name="Google Shape;230;g1353c20ba41_0_255:notes">
            <a:extLst>
              <a:ext uri="{FF2B5EF4-FFF2-40B4-BE49-F238E27FC236}">
                <a16:creationId xmlns:a16="http://schemas.microsoft.com/office/drawing/2014/main" id="{21FEFD3E-E8F1-AB6F-CE7B-8A74BE477B2A}"/>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a:extLst>
              <a:ext uri="{FF2B5EF4-FFF2-40B4-BE49-F238E27FC236}">
                <a16:creationId xmlns:a16="http://schemas.microsoft.com/office/drawing/2014/main" id="{34F12384-6DD5-0690-7AD9-8969B60093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84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628974DD-436F-6667-103D-90E3DDF57F4E}"/>
            </a:ext>
          </a:extLst>
        </p:cNvPr>
        <p:cNvGrpSpPr/>
        <p:nvPr/>
      </p:nvGrpSpPr>
      <p:grpSpPr>
        <a:xfrm>
          <a:off x="0" y="0"/>
          <a:ext cx="0" cy="0"/>
          <a:chOff x="0" y="0"/>
          <a:chExt cx="0" cy="0"/>
        </a:xfrm>
      </p:grpSpPr>
      <p:sp>
        <p:nvSpPr>
          <p:cNvPr id="271" name="Google Shape;271;g1353c20ba41_0_162:notes">
            <a:extLst>
              <a:ext uri="{FF2B5EF4-FFF2-40B4-BE49-F238E27FC236}">
                <a16:creationId xmlns:a16="http://schemas.microsoft.com/office/drawing/2014/main" id="{7C039123-7782-DCC5-0A02-5A0C8FE9DBC5}"/>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53c20ba41_0_162:notes">
            <a:extLst>
              <a:ext uri="{FF2B5EF4-FFF2-40B4-BE49-F238E27FC236}">
                <a16:creationId xmlns:a16="http://schemas.microsoft.com/office/drawing/2014/main" id="{D1AD6593-06BA-0822-20D5-55542151ED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557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B3B9AAEC-10AA-6D44-5D55-277CAD645913}"/>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FE029C04-AB5E-CFA2-C17F-97E48DB8C430}"/>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80E8CCAF-33FA-BDC9-6E7F-523484D7F2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252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D89602B4-ADE2-D5CC-39B6-172265D5FBD9}"/>
            </a:ext>
          </a:extLst>
        </p:cNvPr>
        <p:cNvGrpSpPr/>
        <p:nvPr/>
      </p:nvGrpSpPr>
      <p:grpSpPr>
        <a:xfrm>
          <a:off x="0" y="0"/>
          <a:ext cx="0" cy="0"/>
          <a:chOff x="0" y="0"/>
          <a:chExt cx="0" cy="0"/>
        </a:xfrm>
      </p:grpSpPr>
      <p:sp>
        <p:nvSpPr>
          <p:cNvPr id="281" name="Google Shape;281;g245bdf5f3c5_0_65:notes">
            <a:extLst>
              <a:ext uri="{FF2B5EF4-FFF2-40B4-BE49-F238E27FC236}">
                <a16:creationId xmlns:a16="http://schemas.microsoft.com/office/drawing/2014/main" id="{6F4BACDD-942C-42BE-3722-9C1D0299163E}"/>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45bdf5f3c5_0_65:notes">
            <a:extLst>
              <a:ext uri="{FF2B5EF4-FFF2-40B4-BE49-F238E27FC236}">
                <a16:creationId xmlns:a16="http://schemas.microsoft.com/office/drawing/2014/main" id="{ECF4F334-B52E-61CE-DA2E-69A2A42B3A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802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B5FD155A-EB19-602E-D6BC-B962921982D5}"/>
            </a:ext>
          </a:extLst>
        </p:cNvPr>
        <p:cNvGrpSpPr/>
        <p:nvPr/>
      </p:nvGrpSpPr>
      <p:grpSpPr>
        <a:xfrm>
          <a:off x="0" y="0"/>
          <a:ext cx="0" cy="0"/>
          <a:chOff x="0" y="0"/>
          <a:chExt cx="0" cy="0"/>
        </a:xfrm>
      </p:grpSpPr>
      <p:sp>
        <p:nvSpPr>
          <p:cNvPr id="402" name="Google Shape;402;g2e4a093c787_0_11:notes">
            <a:extLst>
              <a:ext uri="{FF2B5EF4-FFF2-40B4-BE49-F238E27FC236}">
                <a16:creationId xmlns:a16="http://schemas.microsoft.com/office/drawing/2014/main" id="{F73C1D39-A7F3-B31E-81A6-09D3444FCF99}"/>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e4a093c787_0_11:notes">
            <a:extLst>
              <a:ext uri="{FF2B5EF4-FFF2-40B4-BE49-F238E27FC236}">
                <a16:creationId xmlns:a16="http://schemas.microsoft.com/office/drawing/2014/main" id="{590AE0F4-7C2B-6E39-21BB-0B85B6C8C1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437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7DE89ADC-2289-068A-2B90-B8D44419CEB3}"/>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DFAD0A7C-7F45-5D3F-9FA9-758A4A7E68F1}"/>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52D3CB93-88EF-8337-6E48-410FC0F89A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892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A9E1FF01-9533-BD7A-4BE1-276D519316C1}"/>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19DBA3EF-0597-F1DE-D254-FBB63F012A65}"/>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21E6D64A-3E7D-8447-9831-4765D35CD0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425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C56CA172-0CB8-2EF3-E681-2E8944334DFC}"/>
            </a:ext>
          </a:extLst>
        </p:cNvPr>
        <p:cNvGrpSpPr/>
        <p:nvPr/>
      </p:nvGrpSpPr>
      <p:grpSpPr>
        <a:xfrm>
          <a:off x="0" y="0"/>
          <a:ext cx="0" cy="0"/>
          <a:chOff x="0" y="0"/>
          <a:chExt cx="0" cy="0"/>
        </a:xfrm>
      </p:grpSpPr>
      <p:sp>
        <p:nvSpPr>
          <p:cNvPr id="230" name="Google Shape;230;g1353c20ba41_0_255:notes">
            <a:extLst>
              <a:ext uri="{FF2B5EF4-FFF2-40B4-BE49-F238E27FC236}">
                <a16:creationId xmlns:a16="http://schemas.microsoft.com/office/drawing/2014/main" id="{FEF09112-6D40-90FB-E8B6-1583372938CB}"/>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a:extLst>
              <a:ext uri="{FF2B5EF4-FFF2-40B4-BE49-F238E27FC236}">
                <a16:creationId xmlns:a16="http://schemas.microsoft.com/office/drawing/2014/main" id="{3DE37C97-87B4-30A0-FBD9-7763AD0195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175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E7726808-F85F-6E6E-BB5B-F49325CBE2F7}"/>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BC0A48D1-2BF4-36DA-8B67-399E7D458BAB}"/>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34831208-641B-F8F0-9448-A15019234F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51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353c20ba41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353c20ba4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99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A9D6D106-9BF0-99E8-14A9-F6D927F56917}"/>
            </a:ext>
          </a:extLst>
        </p:cNvPr>
        <p:cNvGrpSpPr/>
        <p:nvPr/>
      </p:nvGrpSpPr>
      <p:grpSpPr>
        <a:xfrm>
          <a:off x="0" y="0"/>
          <a:ext cx="0" cy="0"/>
          <a:chOff x="0" y="0"/>
          <a:chExt cx="0" cy="0"/>
        </a:xfrm>
      </p:grpSpPr>
      <p:sp>
        <p:nvSpPr>
          <p:cNvPr id="261" name="Google Shape;261;g1353c20ba41_0_396:notes">
            <a:extLst>
              <a:ext uri="{FF2B5EF4-FFF2-40B4-BE49-F238E27FC236}">
                <a16:creationId xmlns:a16="http://schemas.microsoft.com/office/drawing/2014/main" id="{E3F0B317-F559-A246-6621-A087B227741A}"/>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a:extLst>
              <a:ext uri="{FF2B5EF4-FFF2-40B4-BE49-F238E27FC236}">
                <a16:creationId xmlns:a16="http://schemas.microsoft.com/office/drawing/2014/main" id="{65E0D1AF-9CCF-565A-F33A-99B4C4BA7F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495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C3BAF49C-A5CD-261F-37E9-19FAE9953D5B}"/>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3276A20B-D7D9-745C-711F-1493C484F260}"/>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2F913D5D-1BFF-1A58-0116-0C5D7DF5C2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247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646577ED-3CF5-D2EB-713A-62779D2B78E6}"/>
            </a:ext>
          </a:extLst>
        </p:cNvPr>
        <p:cNvGrpSpPr/>
        <p:nvPr/>
      </p:nvGrpSpPr>
      <p:grpSpPr>
        <a:xfrm>
          <a:off x="0" y="0"/>
          <a:ext cx="0" cy="0"/>
          <a:chOff x="0" y="0"/>
          <a:chExt cx="0" cy="0"/>
        </a:xfrm>
      </p:grpSpPr>
      <p:sp>
        <p:nvSpPr>
          <p:cNvPr id="261" name="Google Shape;261;g1353c20ba41_0_396:notes">
            <a:extLst>
              <a:ext uri="{FF2B5EF4-FFF2-40B4-BE49-F238E27FC236}">
                <a16:creationId xmlns:a16="http://schemas.microsoft.com/office/drawing/2014/main" id="{8853ED65-6C25-76EE-10E5-84D523AC375A}"/>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a:extLst>
              <a:ext uri="{FF2B5EF4-FFF2-40B4-BE49-F238E27FC236}">
                <a16:creationId xmlns:a16="http://schemas.microsoft.com/office/drawing/2014/main" id="{22074652-EF34-D194-1350-A87C747D27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610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B7DDC9F2-AB4A-958B-415C-AB01A7555B74}"/>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3A7F7179-FAB2-FEEB-2EC2-E5B02FD4B286}"/>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D1C60D9E-6D01-524A-A97B-A04C8A38AA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448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D13D70DB-F1B1-8E30-F2FA-E5BBFCBD3A67}"/>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3C844438-2505-FD9B-F671-11EDD2FDB86E}"/>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9C8F3AA3-5D75-7C3D-65F5-087FC8CC6B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383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47E7ABDA-CFD2-1EA3-5789-382E10F929D1}"/>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AFB56BED-43BF-47F9-BDF8-CF3062C958F9}"/>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7A8A4AB8-C7F1-82E9-20E3-F231AA7C50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642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DC55E23A-F53E-9B29-5D79-A4D5A0F1DD0C}"/>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297F44F2-3080-2230-B129-46FDF14ABB45}"/>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D669DCC6-C434-EB5E-EDE7-E2F287DF76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704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447EF937-2DF5-8120-9199-D2B9B46CF3A9}"/>
            </a:ext>
          </a:extLst>
        </p:cNvPr>
        <p:cNvGrpSpPr/>
        <p:nvPr/>
      </p:nvGrpSpPr>
      <p:grpSpPr>
        <a:xfrm>
          <a:off x="0" y="0"/>
          <a:ext cx="0" cy="0"/>
          <a:chOff x="0" y="0"/>
          <a:chExt cx="0" cy="0"/>
        </a:xfrm>
      </p:grpSpPr>
      <p:sp>
        <p:nvSpPr>
          <p:cNvPr id="230" name="Google Shape;230;g1353c20ba41_0_255:notes">
            <a:extLst>
              <a:ext uri="{FF2B5EF4-FFF2-40B4-BE49-F238E27FC236}">
                <a16:creationId xmlns:a16="http://schemas.microsoft.com/office/drawing/2014/main" id="{60399D97-2BAE-61F8-5659-2468433EA8F5}"/>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a:extLst>
              <a:ext uri="{FF2B5EF4-FFF2-40B4-BE49-F238E27FC236}">
                <a16:creationId xmlns:a16="http://schemas.microsoft.com/office/drawing/2014/main" id="{0F0522AC-A43B-2694-FFAF-8373A408CF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37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0525CEA0-D446-7EB5-212F-D47AB2D91BBF}"/>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4585437E-23E8-17D2-D227-8077C28AC236}"/>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2D71D64F-9B6E-3406-9D97-6F87AE5E6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820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66B3BA5E-AFEE-5F2A-08B1-F3486A34BC91}"/>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E08D16EA-1230-7FE4-47A7-71DB75BDB95A}"/>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B30ED043-DB86-F471-AE4C-CA0403CC96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306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353c20ba41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353c20ba4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2050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B847FDE3-C92F-4AF9-FFA3-5EBA6E2706C4}"/>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082A1EE5-FE5F-F754-407F-EF4895441137}"/>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3E181C83-CA37-139D-0EE2-5146150EE8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37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3753BDDE-7220-9744-8B47-1BD1BDA7120A}"/>
            </a:ext>
          </a:extLst>
        </p:cNvPr>
        <p:cNvGrpSpPr/>
        <p:nvPr/>
      </p:nvGrpSpPr>
      <p:grpSpPr>
        <a:xfrm>
          <a:off x="0" y="0"/>
          <a:ext cx="0" cy="0"/>
          <a:chOff x="0" y="0"/>
          <a:chExt cx="0" cy="0"/>
        </a:xfrm>
      </p:grpSpPr>
      <p:sp>
        <p:nvSpPr>
          <p:cNvPr id="271" name="Google Shape;271;g1353c20ba41_0_162:notes">
            <a:extLst>
              <a:ext uri="{FF2B5EF4-FFF2-40B4-BE49-F238E27FC236}">
                <a16:creationId xmlns:a16="http://schemas.microsoft.com/office/drawing/2014/main" id="{25664CB2-642E-455B-8508-DD670B3F7F40}"/>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53c20ba41_0_162:notes">
            <a:extLst>
              <a:ext uri="{FF2B5EF4-FFF2-40B4-BE49-F238E27FC236}">
                <a16:creationId xmlns:a16="http://schemas.microsoft.com/office/drawing/2014/main" id="{FB3DB9D6-6B07-4621-8A53-C8838B8C6C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777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6BD20E43-7D9C-5BED-81AF-427D311ACDA9}"/>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D949714A-8F48-E13C-B204-16C5174E3478}"/>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B9EE9D59-85E5-8F17-45E9-335D10C5D6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931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560B1B49-8415-92FA-A2FC-D4217A2409EA}"/>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57A17657-B0C8-FD21-5F73-6099999DC46B}"/>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20990644-B30F-567D-4A15-9E55D1E8D6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553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7FCA20BB-E3CA-D4B1-CB1E-7E3C220CAD47}"/>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22CE654F-01F3-FFB8-EE81-E7B023DD1C77}"/>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E8CCD756-D417-0AFB-0F1A-B0D24482B5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307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86DCCF5B-D647-A922-81FB-61806E461151}"/>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75C07C9E-8144-79A2-126F-178AB72EC1B9}"/>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E91D887E-47B7-C862-3B3F-4F23E947BB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610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CF0AD01F-C248-9023-8C18-7055F6EFAA8A}"/>
            </a:ext>
          </a:extLst>
        </p:cNvPr>
        <p:cNvGrpSpPr/>
        <p:nvPr/>
      </p:nvGrpSpPr>
      <p:grpSpPr>
        <a:xfrm>
          <a:off x="0" y="0"/>
          <a:ext cx="0" cy="0"/>
          <a:chOff x="0" y="0"/>
          <a:chExt cx="0" cy="0"/>
        </a:xfrm>
      </p:grpSpPr>
      <p:sp>
        <p:nvSpPr>
          <p:cNvPr id="230" name="Google Shape;230;g1353c20ba41_0_255:notes">
            <a:extLst>
              <a:ext uri="{FF2B5EF4-FFF2-40B4-BE49-F238E27FC236}">
                <a16:creationId xmlns:a16="http://schemas.microsoft.com/office/drawing/2014/main" id="{8E6BE2EE-2466-4A06-E7BF-71977DB4D564}"/>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a:extLst>
              <a:ext uri="{FF2B5EF4-FFF2-40B4-BE49-F238E27FC236}">
                <a16:creationId xmlns:a16="http://schemas.microsoft.com/office/drawing/2014/main" id="{374282CE-318F-7800-F502-F7681A59FD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12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6EF07433-394A-19CC-6467-2AD4C97C1A12}"/>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CCC7924D-19D2-E394-A2BF-3CCF0A0A10A4}"/>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B284A2CA-7A67-FF45-26B7-28060BB495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5304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2CAEF16A-EFE5-4CE2-A95D-9BF4C01EFD03}"/>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97FE0872-71D6-2450-CDB6-BFE0BC7BACBF}"/>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2AA4FD27-CD69-5428-370F-FAF3852D98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738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AABBCE5-55F7-5AEE-F40D-D95A06AAE0DA}"/>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8D4AB62A-118D-E0B8-791E-BBC749D2BB50}"/>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222E28AF-9DF2-5BB1-7DEE-F644D357B4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975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9A8B617-5D0E-B7A7-6AE3-20B447895DBA}"/>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D64CA334-4978-2A4F-3B39-490C98EE8613}"/>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302A2FC3-C5B5-7F26-F830-3F212DDC02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893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9EEA00EA-577F-5F69-1B93-60F1B9397965}"/>
            </a:ext>
          </a:extLst>
        </p:cNvPr>
        <p:cNvGrpSpPr/>
        <p:nvPr/>
      </p:nvGrpSpPr>
      <p:grpSpPr>
        <a:xfrm>
          <a:off x="0" y="0"/>
          <a:ext cx="0" cy="0"/>
          <a:chOff x="0" y="0"/>
          <a:chExt cx="0" cy="0"/>
        </a:xfrm>
      </p:grpSpPr>
      <p:sp>
        <p:nvSpPr>
          <p:cNvPr id="318" name="Google Shape;318;g245bdf5f3c5_0_38:notes">
            <a:extLst>
              <a:ext uri="{FF2B5EF4-FFF2-40B4-BE49-F238E27FC236}">
                <a16:creationId xmlns:a16="http://schemas.microsoft.com/office/drawing/2014/main" id="{10A83A41-69D3-9941-CD70-4F07836A52BC}"/>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45bdf5f3c5_0_38:notes">
            <a:extLst>
              <a:ext uri="{FF2B5EF4-FFF2-40B4-BE49-F238E27FC236}">
                <a16:creationId xmlns:a16="http://schemas.microsoft.com/office/drawing/2014/main" id="{482DCD41-6519-AFC5-6ABA-A5E88A95E6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8248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AF4AE41-D150-3A69-8CB3-1EA3F552E736}"/>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376AF3EC-6910-8752-7D7D-4BA735EDD418}"/>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4A5684FF-32CB-C9F0-34D2-82BE7EF4DF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7802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BC05C02B-A2AE-114A-0952-0D0C831A0965}"/>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A662A1A4-6F8C-8A08-882F-8CD99226CB4A}"/>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1D4A0C69-B38C-5480-96B7-3420F4D6D3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639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D2B0200E-5BCF-589F-286B-CBF699337C86}"/>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42299978-1D8C-3427-DD37-0B28887CF3B8}"/>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919A68E2-E29F-A44F-5F28-3B1356A166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5400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AE3E490-F46E-1A82-8F1B-E73066684C3C}"/>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590D6E18-C63A-322B-2C60-30F62703A0C9}"/>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FC4E4A1F-DE71-B16C-A643-3279F018F0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198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53c20ba41_0_25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5841c5695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35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460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96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type="tx">
  <p:cSld name="TITLE_AND_BODY">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38075" y="654700"/>
            <a:ext cx="7315200" cy="914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0" name="Google Shape;10;p2"/>
          <p:cNvSpPr txBox="1"/>
          <p:nvPr/>
        </p:nvSpPr>
        <p:spPr>
          <a:xfrm>
            <a:off x="2522400" y="256900"/>
            <a:ext cx="2727600" cy="206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latin typeface="Roboto"/>
                <a:ea typeface="Roboto"/>
                <a:cs typeface="Roboto"/>
                <a:sym typeface="Roboto"/>
              </a:rPr>
              <a:t>Table of Contents</a:t>
            </a:r>
            <a:endParaRPr sz="1600" b="1">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ull Scale Grid">
  <p:cSld name="CUSTOM_1">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3"/>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1" name="Google Shape;101;p13"/>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2" name="Google Shape;102;p13"/>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rting Field">
  <p:cSld name="CUSTOM">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8"/>
          <p:cNvSpPr txBox="1"/>
          <p:nvPr/>
        </p:nvSpPr>
        <p:spPr>
          <a:xfrm>
            <a:off x="5950100" y="7772739"/>
            <a:ext cx="1017300" cy="4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Roboto"/>
                <a:ea typeface="Roboto"/>
                <a:cs typeface="Roboto"/>
                <a:sym typeface="Roboto"/>
              </a:rPr>
              <a:t>1/24th Scale</a:t>
            </a:r>
            <a:endParaRPr sz="900" b="1">
              <a:latin typeface="Roboto"/>
              <a:ea typeface="Roboto"/>
              <a:cs typeface="Roboto"/>
              <a:sym typeface="Roboto"/>
            </a:endParaRPr>
          </a:p>
        </p:txBody>
      </p:sp>
      <p:sp>
        <p:nvSpPr>
          <p:cNvPr id="131" name="Google Shape;131;p1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1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3" name="Google Shape;133;p1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4" name="Google Shape;134;p1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ue Blank">
  <p:cSld name="CUSTOM_11">
    <p:spTree>
      <p:nvGrpSpPr>
        <p:cNvPr id="1" name="Shape 13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TITLE_ONLY_1">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0"/>
          <p:cNvSpPr txBox="1">
            <a:spLocks noGrp="1"/>
          </p:cNvSpPr>
          <p:nvPr>
            <p:ph type="subTitle" idx="1"/>
          </p:nvPr>
        </p:nvSpPr>
        <p:spPr>
          <a:xfrm>
            <a:off x="612175" y="9582277"/>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9" name="Google Shape;139;p20"/>
          <p:cNvSpPr txBox="1">
            <a:spLocks noGrp="1"/>
          </p:cNvSpPr>
          <p:nvPr>
            <p:ph type="subTitle" idx="2"/>
          </p:nvPr>
        </p:nvSpPr>
        <p:spPr>
          <a:xfrm>
            <a:off x="4310750" y="9582252"/>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t Grid" type="twoColTx">
  <p:cSld name="TITLE_AND_TWO_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 name="Google Shape;17;p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8" name="Google Shape;18;p5"/>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9" name="Google Shape;19;p5"/>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p:cSld name="CUSTOM_2">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b="1"/>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5" name="Google Shape;25;p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6" name="Google Shape;26;p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roller Map">
  <p:cSld name="CUSTOM_3">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29" name="Google Shape;29;p8"/>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0" name="Google Shape;30;p8"/>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1" name="Google Shape;31;p8"/>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2" name="Google Shape;32;p8"/>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3" name="Google Shape;33;p8"/>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4" name="Google Shape;34;p8"/>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5" name="Google Shape;35;p8"/>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6" name="Google Shape;36;p8"/>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7" name="Google Shape;37;p8"/>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8" name="Google Shape;38;p8"/>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9" name="Google Shape;39;p8"/>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0" name="Google Shape;40;p8"/>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1" name="Google Shape;41;p8"/>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2" name="Google Shape;42;p8"/>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3" name="Google Shape;43;p8"/>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4" name="Google Shape;44;p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8"/>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6" name="Google Shape;46;p8"/>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7" name="Google Shape;47;p8"/>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rain Map">
  <p:cSld name="CUSTOM_4">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0" name="Google Shape;50;p9"/>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1" name="Google Shape;51;p9"/>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2" name="Google Shape;52;p9"/>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3" name="Google Shape;53;p9"/>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4" name="Google Shape;54;p9"/>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5" name="Google Shape;55;p9"/>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6" name="Google Shape;56;p9"/>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7" name="Google Shape;57;p9"/>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8" name="Google Shape;58;p9"/>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9" name="Google Shape;59;p9"/>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60" name="Google Shape;60;p9"/>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1" name="Google Shape;61;p9"/>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2" name="Google Shape;62;p9"/>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3" name="Google Shape;63;p9"/>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4" name="Google Shape;64;p9"/>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5" name="Google Shape;65;p9"/>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6" name="Google Shape;66;p9"/>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7" name="Google Shape;67;p9"/>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8" name="Google Shape;68;p9"/>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9" name="Google Shape;69;p9"/>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0" name="Google Shape;70;p9"/>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1" name="Google Shape;71;p9"/>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2" name="Google Shape;72;p9"/>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3" name="Google Shape;73;p9"/>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4" name="Google Shape;74;p9"/>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5" name="Google Shape;75;p9"/>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6" name="Google Shape;76;p9"/>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7" name="Google Shape;77;p9"/>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8" name="Google Shape;78;p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9"/>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0" name="Google Shape;80;p9"/>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1" name="Google Shape;81;p9"/>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ned">
  <p:cSld name="ONE_COLUMN_TEXT">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5" name="Google Shape;85;p10"/>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6" name="Google Shape;86;p10"/>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7" name="Google Shape;87;p10"/>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alf Scale Grid">
  <p:cSld name="SECTION_TITLE_AND_DESCRIPTION">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1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1" name="Google Shape;91;p11"/>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2" name="Google Shape;92;p11"/>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ird Scale Grid">
  <p:cSld name="CAPTION_ONL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6" name="Google Shape;96;p12"/>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7" name="Google Shape;97;p12"/>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1500"/>
              <a:buFont typeface="Roboto"/>
              <a:buNone/>
              <a:defRPr sz="15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0" tIns="0" rIns="0" bIns="0" anchor="t" anchorCtr="0">
            <a:noAutofit/>
          </a:bodyPr>
          <a:lstStyle>
            <a:lvl1pPr marL="457200" lvl="0"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1pPr>
            <a:lvl2pPr marL="914400" lvl="1"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3pPr>
            <a:lvl4pPr marL="1828800" lvl="3"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4pPr>
            <a:lvl5pPr marL="2286000" lvl="4"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5pPr>
            <a:lvl6pPr marL="2743200" lvl="5"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6pPr>
            <a:lvl7pPr marL="3200400" lvl="6"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7pPr>
            <a:lvl8pPr marL="3657600" lvl="7"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8pPr>
            <a:lvl9pPr marL="4114800" lvl="8"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65" r:id="rId12"/>
    <p:sldLayoutId id="214748366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customXml" Target="../ink/ink2.xml"/><Relationship Id="rId3" Type="http://schemas.openxmlformats.org/officeDocument/2006/relationships/image" Target="../media/image31.png"/><Relationship Id="rId21" Type="http://schemas.openxmlformats.org/officeDocument/2006/relationships/image" Target="../media/image44.png"/><Relationship Id="rId7" Type="http://schemas.openxmlformats.org/officeDocument/2006/relationships/image" Target="../media/image25.png"/><Relationship Id="rId12" Type="http://schemas.openxmlformats.org/officeDocument/2006/relationships/image" Target="../media/image38.png"/><Relationship Id="rId17" Type="http://schemas.openxmlformats.org/officeDocument/2006/relationships/image" Target="../media/image42.png"/><Relationship Id="rId2" Type="http://schemas.openxmlformats.org/officeDocument/2006/relationships/notesSlide" Target="../notesSlides/notesSlide22.xml"/><Relationship Id="rId16" Type="http://schemas.openxmlformats.org/officeDocument/2006/relationships/customXml" Target="../ink/ink1.xml"/><Relationship Id="rId20" Type="http://schemas.openxmlformats.org/officeDocument/2006/relationships/customXml" Target="../ink/ink3.xml"/><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37.png"/><Relationship Id="rId24" Type="http://schemas.openxmlformats.org/officeDocument/2006/relationships/image" Target="../media/image46.png"/><Relationship Id="rId5" Type="http://schemas.openxmlformats.org/officeDocument/2006/relationships/image" Target="../media/image33.png"/><Relationship Id="rId15" Type="http://schemas.openxmlformats.org/officeDocument/2006/relationships/image" Target="../media/image41.png"/><Relationship Id="rId23" Type="http://schemas.openxmlformats.org/officeDocument/2006/relationships/image" Target="../media/image45.png"/><Relationship Id="rId10" Type="http://schemas.openxmlformats.org/officeDocument/2006/relationships/image" Target="../media/image36.png"/><Relationship Id="rId19" Type="http://schemas.openxmlformats.org/officeDocument/2006/relationships/image" Target="../media/image43.png"/><Relationship Id="rId4" Type="http://schemas.openxmlformats.org/officeDocument/2006/relationships/image" Target="../media/image32.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customXml" Target="../ink/ink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3" Type="http://schemas.openxmlformats.org/officeDocument/2006/relationships/slide" Target="slide15.xml"/><Relationship Id="rId18" Type="http://schemas.openxmlformats.org/officeDocument/2006/relationships/slide" Target="slide25.xml"/><Relationship Id="rId26" Type="http://schemas.openxmlformats.org/officeDocument/2006/relationships/slide" Target="slide33.xml"/><Relationship Id="rId39" Type="http://schemas.openxmlformats.org/officeDocument/2006/relationships/slide" Target="slide46.xml"/><Relationship Id="rId21" Type="http://schemas.openxmlformats.org/officeDocument/2006/relationships/slide" Target="slide28.xml"/><Relationship Id="rId34" Type="http://schemas.openxmlformats.org/officeDocument/2006/relationships/slide" Target="slide41.xml"/><Relationship Id="rId7" Type="http://schemas.openxmlformats.org/officeDocument/2006/relationships/slide" Target="slide9.xml"/><Relationship Id="rId12" Type="http://schemas.openxmlformats.org/officeDocument/2006/relationships/slide" Target="slide14.xml"/><Relationship Id="rId17" Type="http://schemas.openxmlformats.org/officeDocument/2006/relationships/slide" Target="slide22.xml"/><Relationship Id="rId25" Type="http://schemas.openxmlformats.org/officeDocument/2006/relationships/slide" Target="slide32.xml"/><Relationship Id="rId33" Type="http://schemas.openxmlformats.org/officeDocument/2006/relationships/slide" Target="slide40.xml"/><Relationship Id="rId38" Type="http://schemas.openxmlformats.org/officeDocument/2006/relationships/slide" Target="slide45.xml"/><Relationship Id="rId2" Type="http://schemas.openxmlformats.org/officeDocument/2006/relationships/notesSlide" Target="../notesSlides/notesSlide2.xml"/><Relationship Id="rId16" Type="http://schemas.openxmlformats.org/officeDocument/2006/relationships/slide" Target="slide20.xml"/><Relationship Id="rId20" Type="http://schemas.openxmlformats.org/officeDocument/2006/relationships/slide" Target="slide27.xml"/><Relationship Id="rId29" Type="http://schemas.openxmlformats.org/officeDocument/2006/relationships/slide" Target="slide36.xml"/><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3.xml"/><Relationship Id="rId24" Type="http://schemas.openxmlformats.org/officeDocument/2006/relationships/slide" Target="slide31.xml"/><Relationship Id="rId32" Type="http://schemas.openxmlformats.org/officeDocument/2006/relationships/slide" Target="slide37.xml"/><Relationship Id="rId37" Type="http://schemas.openxmlformats.org/officeDocument/2006/relationships/slide" Target="slide44.xml"/><Relationship Id="rId40" Type="http://schemas.openxmlformats.org/officeDocument/2006/relationships/slide" Target="slide47.xml"/><Relationship Id="rId5" Type="http://schemas.openxmlformats.org/officeDocument/2006/relationships/slide" Target="slide7.xml"/><Relationship Id="rId15" Type="http://schemas.openxmlformats.org/officeDocument/2006/relationships/slide" Target="slide18.xml"/><Relationship Id="rId23" Type="http://schemas.openxmlformats.org/officeDocument/2006/relationships/slide" Target="slide30.xml"/><Relationship Id="rId28" Type="http://schemas.openxmlformats.org/officeDocument/2006/relationships/slide" Target="slide35.xml"/><Relationship Id="rId36" Type="http://schemas.openxmlformats.org/officeDocument/2006/relationships/slide" Target="slide43.xml"/><Relationship Id="rId10" Type="http://schemas.openxmlformats.org/officeDocument/2006/relationships/slide" Target="slide11.xml"/><Relationship Id="rId19" Type="http://schemas.openxmlformats.org/officeDocument/2006/relationships/slide" Target="slide26.xml"/><Relationship Id="rId31" Type="http://schemas.openxmlformats.org/officeDocument/2006/relationships/slide" Target="slide38.xml"/><Relationship Id="rId4" Type="http://schemas.openxmlformats.org/officeDocument/2006/relationships/slide" Target="slide6.xml"/><Relationship Id="rId9" Type="http://schemas.openxmlformats.org/officeDocument/2006/relationships/slide" Target="slide12.xml"/><Relationship Id="rId14" Type="http://schemas.openxmlformats.org/officeDocument/2006/relationships/slide" Target="slide17.xml"/><Relationship Id="rId22" Type="http://schemas.openxmlformats.org/officeDocument/2006/relationships/slide" Target="slide29.xml"/><Relationship Id="rId27" Type="http://schemas.openxmlformats.org/officeDocument/2006/relationships/slide" Target="slide34.xml"/><Relationship Id="rId30" Type="http://schemas.openxmlformats.org/officeDocument/2006/relationships/slide" Target="slide39.xml"/><Relationship Id="rId35" Type="http://schemas.openxmlformats.org/officeDocument/2006/relationships/slide" Target="slide42.xml"/><Relationship Id="rId8" Type="http://schemas.openxmlformats.org/officeDocument/2006/relationships/slide" Target="slide10.xml"/><Relationship Id="rId3"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jpe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4D_83BDC96F.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www.w3schools.com/cpp/default.asp"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1.png"/><Relationship Id="rId7" Type="http://schemas.openxmlformats.org/officeDocument/2006/relationships/image" Target="../media/image16.png"/><Relationship Id="rId12"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5.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16.png"/><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58.xml"/><Relationship Id="rId18"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2.xml"/><Relationship Id="rId12" Type="http://schemas.openxmlformats.org/officeDocument/2006/relationships/slide" Target="slide57.xml"/><Relationship Id="rId17" Type="http://schemas.openxmlformats.org/officeDocument/2006/relationships/slide" Target="slide62.xml"/><Relationship Id="rId2" Type="http://schemas.openxmlformats.org/officeDocument/2006/relationships/notesSlide" Target="../notesSlides/notesSlide3.xml"/><Relationship Id="rId16" Type="http://schemas.openxmlformats.org/officeDocument/2006/relationships/slide" Target="slide61.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6.xml"/><Relationship Id="rId5" Type="http://schemas.openxmlformats.org/officeDocument/2006/relationships/slide" Target="slide50.xml"/><Relationship Id="rId15" Type="http://schemas.openxmlformats.org/officeDocument/2006/relationships/slide" Target="slide60.xml"/><Relationship Id="rId10" Type="http://schemas.openxmlformats.org/officeDocument/2006/relationships/slide" Target="slide55.xml"/><Relationship Id="rId4" Type="http://schemas.openxmlformats.org/officeDocument/2006/relationships/slide" Target="slide49.xml"/><Relationship Id="rId9" Type="http://schemas.openxmlformats.org/officeDocument/2006/relationships/slide" Target="slide54.xml"/><Relationship Id="rId14" Type="http://schemas.openxmlformats.org/officeDocument/2006/relationships/slide" Target="slide5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31.png"/><Relationship Id="rId21" Type="http://schemas.openxmlformats.org/officeDocument/2006/relationships/image" Target="../media/image71.png"/><Relationship Id="rId7" Type="http://schemas.openxmlformats.org/officeDocument/2006/relationships/image" Target="../media/image25.png"/><Relationship Id="rId12" Type="http://schemas.openxmlformats.org/officeDocument/2006/relationships/image" Target="../media/image38.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notesSlide" Target="../notesSlides/notesSlide41.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37.png"/><Relationship Id="rId24" Type="http://schemas.openxmlformats.org/officeDocument/2006/relationships/image" Target="../media/image74.png"/><Relationship Id="rId5" Type="http://schemas.openxmlformats.org/officeDocument/2006/relationships/image" Target="../media/image33.png"/><Relationship Id="rId15" Type="http://schemas.openxmlformats.org/officeDocument/2006/relationships/image" Target="../media/image46.png"/><Relationship Id="rId23" Type="http://schemas.openxmlformats.org/officeDocument/2006/relationships/image" Target="../media/image73.png"/><Relationship Id="rId10" Type="http://schemas.openxmlformats.org/officeDocument/2006/relationships/image" Target="../media/image36.png"/><Relationship Id="rId19" Type="http://schemas.openxmlformats.org/officeDocument/2006/relationships/image" Target="../media/image69.png"/><Relationship Id="rId4" Type="http://schemas.openxmlformats.org/officeDocument/2006/relationships/image" Target="../media/image32.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7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167_BF84C356.xml"/><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microsoft.com/office/2018/10/relationships/comments" Target="../comments/modernComment_16B_EBC60179.xm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16C_8CFFB4B.xm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
        <p:nvSpPr>
          <p:cNvPr id="168" name="Google Shape;168;p23"/>
          <p:cNvSpPr txBox="1">
            <a:spLocks noGrp="1"/>
          </p:cNvSpPr>
          <p:nvPr>
            <p:ph type="subTitle" idx="4294967295"/>
          </p:nvPr>
        </p:nvSpPr>
        <p:spPr>
          <a:xfrm>
            <a:off x="1113825" y="6697129"/>
            <a:ext cx="6658500" cy="425400"/>
          </a:xfrm>
          <a:prstGeom prst="rect">
            <a:avLst/>
          </a:prstGeom>
        </p:spPr>
        <p:txBody>
          <a:bodyPr spcFirstLastPara="1" wrap="square" lIns="0" tIns="0" rIns="0" bIns="0" anchor="ctr" anchorCtr="0">
            <a:noAutofit/>
          </a:bodyPr>
          <a:lstStyle/>
          <a:p>
            <a:pPr marL="0" indent="0">
              <a:buNone/>
            </a:pPr>
            <a:r>
              <a:rPr lang="en-US" sz="2500" b="1"/>
              <a:t>TyDoMaL</a:t>
            </a:r>
          </a:p>
        </p:txBody>
      </p:sp>
      <p:sp>
        <p:nvSpPr>
          <p:cNvPr id="169" name="Google Shape;169;p23"/>
          <p:cNvSpPr txBox="1">
            <a:spLocks noGrp="1"/>
          </p:cNvSpPr>
          <p:nvPr>
            <p:ph type="subTitle" idx="4294967295"/>
          </p:nvPr>
        </p:nvSpPr>
        <p:spPr>
          <a:xfrm>
            <a:off x="4725366" y="7811804"/>
            <a:ext cx="686400" cy="221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170" name="Google Shape;170;p23"/>
          <p:cNvSpPr txBox="1">
            <a:spLocks noGrp="1"/>
          </p:cNvSpPr>
          <p:nvPr>
            <p:ph type="subTitle" idx="4294967295"/>
          </p:nvPr>
        </p:nvSpPr>
        <p:spPr>
          <a:xfrm>
            <a:off x="5730650" y="7811803"/>
            <a:ext cx="909900" cy="23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171" name="Google Shape;171;p23"/>
          <p:cNvSpPr txBox="1"/>
          <p:nvPr/>
        </p:nvSpPr>
        <p:spPr>
          <a:xfrm>
            <a:off x="1118400" y="5292217"/>
            <a:ext cx="4830300" cy="91961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latin typeface="Roboto Black"/>
                <a:ea typeface="Roboto Black"/>
                <a:cs typeface="Roboto Black"/>
                <a:sym typeface="Roboto Black"/>
              </a:rPr>
              <a:t>37528C</a:t>
            </a:r>
            <a:endParaRPr sz="7200">
              <a:latin typeface="Roboto Black"/>
              <a:ea typeface="Roboto Black"/>
              <a:cs typeface="Roboto Black"/>
              <a:sym typeface="Roboto Black"/>
            </a:endParaRPr>
          </a:p>
        </p:txBody>
      </p:sp>
      <p:sp>
        <p:nvSpPr>
          <p:cNvPr id="172" name="Google Shape;172;p23"/>
          <p:cNvSpPr txBox="1">
            <a:spLocks noGrp="1"/>
          </p:cNvSpPr>
          <p:nvPr>
            <p:ph type="subTitle" idx="3"/>
          </p:nvPr>
        </p:nvSpPr>
        <p:spPr>
          <a:xfrm>
            <a:off x="1113825" y="7309979"/>
            <a:ext cx="6658500" cy="238200"/>
          </a:xfrm>
          <a:prstGeom prst="rect">
            <a:avLst/>
          </a:prstGeom>
        </p:spPr>
        <p:txBody>
          <a:bodyPr spcFirstLastPara="1" wrap="square" lIns="0" tIns="0" rIns="0" bIns="0" anchor="t" anchorCtr="0">
            <a:noAutofit/>
          </a:bodyPr>
          <a:lstStyle/>
          <a:p>
            <a:pPr marL="0" indent="0"/>
            <a:r>
              <a:rPr lang="en-US"/>
              <a:t>Colorado Early Colleges Windsor </a:t>
            </a:r>
            <a:endParaRPr/>
          </a:p>
        </p:txBody>
      </p:sp>
      <p:sp>
        <p:nvSpPr>
          <p:cNvPr id="173" name="Google Shape;173;p23"/>
          <p:cNvSpPr txBox="1"/>
          <p:nvPr/>
        </p:nvSpPr>
        <p:spPr>
          <a:xfrm>
            <a:off x="2905426" y="7811804"/>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rPr>
              <a:t>06/15/2026</a:t>
            </a:r>
          </a:p>
        </p:txBody>
      </p:sp>
      <p:sp>
        <p:nvSpPr>
          <p:cNvPr id="174" name="Google Shape;174;p23"/>
          <p:cNvSpPr txBox="1"/>
          <p:nvPr/>
        </p:nvSpPr>
        <p:spPr>
          <a:xfrm>
            <a:off x="1113825" y="7811804"/>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rPr>
              <a:t>13/08/2025</a:t>
            </a:r>
          </a:p>
        </p:txBody>
      </p:sp>
      <p:sp>
        <p:nvSpPr>
          <p:cNvPr id="176" name="Google Shape;176;p23"/>
          <p:cNvSpPr txBox="1"/>
          <p:nvPr/>
        </p:nvSpPr>
        <p:spPr>
          <a:xfrm>
            <a:off x="6499425" y="8243475"/>
            <a:ext cx="1272900" cy="195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V3.0 Date 6.10.24</a:t>
            </a:r>
            <a:endParaRPr sz="1200" b="1">
              <a:solidFill>
                <a:schemeClr val="dk1"/>
              </a:solidFill>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p:txBody>
      </p:sp>
      <p:pic>
        <p:nvPicPr>
          <p:cNvPr id="2" name="Picture 1" descr="A group of people&amp;#39;s faces in a wave&#10;&#10;AI-generated content may be incorrect.">
            <a:extLst>
              <a:ext uri="{FF2B5EF4-FFF2-40B4-BE49-F238E27FC236}">
                <a16:creationId xmlns:a16="http://schemas.microsoft.com/office/drawing/2014/main" id="{FF41E723-C9AC-F62D-B69F-510E7C4F8445}"/>
              </a:ext>
            </a:extLst>
          </p:cNvPr>
          <p:cNvPicPr>
            <a:picLocks noChangeAspect="1"/>
          </p:cNvPicPr>
          <p:nvPr/>
        </p:nvPicPr>
        <p:blipFill>
          <a:blip r:embed="rId4"/>
          <a:stretch>
            <a:fillRect/>
          </a:stretch>
        </p:blipFill>
        <p:spPr>
          <a:xfrm>
            <a:off x="998854" y="2086911"/>
            <a:ext cx="4412645" cy="32099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p:nvSpPr>
          <p:cNvPr id="17" name="TextBox 16">
            <a:extLst>
              <a:ext uri="{FF2B5EF4-FFF2-40B4-BE49-F238E27FC236}">
                <a16:creationId xmlns:a16="http://schemas.microsoft.com/office/drawing/2014/main" id="{217B79C2-6720-69DA-AB9A-5EDABD305D32}"/>
              </a:ext>
            </a:extLst>
          </p:cNvPr>
          <p:cNvSpPr txBox="1">
            <a:spLocks/>
          </p:cNvSpPr>
          <p:nvPr/>
        </p:nvSpPr>
        <p:spPr>
          <a:xfrm>
            <a:off x="126511" y="9052560"/>
            <a:ext cx="7321211" cy="1388842"/>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4.     Demonstrate the product that you produced this sprint.</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227" name="Google Shape;227;p28"/>
          <p:cNvSpPr txBox="1">
            <a:spLocks noGrp="1"/>
          </p:cNvSpPr>
          <p:nvPr>
            <p:ph type="subTitle" idx="3"/>
          </p:nvPr>
        </p:nvSpPr>
        <p:spPr>
          <a:xfrm>
            <a:off x="5962694" y="9552239"/>
            <a:ext cx="795916" cy="50616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2" name="TextBox 1">
            <a:extLst>
              <a:ext uri="{FF2B5EF4-FFF2-40B4-BE49-F238E27FC236}">
                <a16:creationId xmlns:a16="http://schemas.microsoft.com/office/drawing/2014/main" id="{DDF58858-C21D-BFC0-E7C2-200539C0F540}"/>
              </a:ext>
            </a:extLst>
          </p:cNvPr>
          <p:cNvSpPr txBox="1">
            <a:spLocks noChangeAspect="1"/>
          </p:cNvSpPr>
          <p:nvPr/>
        </p:nvSpPr>
        <p:spPr>
          <a:xfrm>
            <a:off x="126500" y="1697528"/>
            <a:ext cx="7645900" cy="1696618"/>
          </a:xfrm>
          <a:prstGeom prst="rect">
            <a:avLst/>
          </a:prstGeom>
          <a:noFill/>
        </p:spPr>
        <p:txBody>
          <a:bodyPr wrap="square">
            <a:spAutoFit/>
          </a:bodyPr>
          <a:lstStyle/>
          <a:p>
            <a:pPr marL="342900" marR="0" lvl="0" indent="-342900">
              <a:spcBef>
                <a:spcPts val="0"/>
              </a:spcBef>
              <a:spcAft>
                <a:spcPts val="0"/>
              </a:spcAft>
              <a:buFont typeface="+mj-lt"/>
              <a:buAutoNum type="arabicPeriod"/>
            </a:pPr>
            <a:r>
              <a:rPr lang="en-US" sz="1600" b="0" i="0" u="none" strike="noStrike">
                <a:solidFill>
                  <a:srgbClr val="000000"/>
                </a:solidFill>
                <a:effectLst/>
                <a:latin typeface="Calibri" panose="020F0502020204030204" pitchFamily="34" charset="0"/>
                <a:cs typeface="Calibri" panose="020F0502020204030204" pitchFamily="34" charset="0"/>
              </a:rPr>
              <a:t>Using complete sentences, give a summary of what your team accomplished this sprint. Also, identify which </a:t>
            </a:r>
            <a:r>
              <a:rPr lang="en-US" sz="1600" b="1" i="0" u="none" strike="noStrike">
                <a:solidFill>
                  <a:srgbClr val="000000"/>
                </a:solidFill>
                <a:effectLst/>
                <a:latin typeface="Calibri" panose="020F0502020204030204" pitchFamily="34" charset="0"/>
                <a:cs typeface="Calibri" panose="020F0502020204030204" pitchFamily="34" charset="0"/>
              </a:rPr>
              <a:t>product backlog </a:t>
            </a:r>
            <a:r>
              <a:rPr lang="en-US" sz="1600" b="0" i="0" u="none" strike="noStrike">
                <a:solidFill>
                  <a:srgbClr val="000000"/>
                </a:solidFill>
                <a:effectLst/>
                <a:latin typeface="Calibri" panose="020F0502020204030204" pitchFamily="34" charset="0"/>
                <a:cs typeface="Calibri" panose="020F0502020204030204" pitchFamily="34" charset="0"/>
              </a:rPr>
              <a:t>items you fully completed:</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0F41F90-78E7-2177-13F8-257F08B2CBF6}"/>
              </a:ext>
            </a:extLst>
          </p:cNvPr>
          <p:cNvSpPr txBox="1"/>
          <p:nvPr/>
        </p:nvSpPr>
        <p:spPr>
          <a:xfrm>
            <a:off x="92765" y="6135756"/>
            <a:ext cx="7169427" cy="584775"/>
          </a:xfrm>
          <a:prstGeom prst="rect">
            <a:avLst/>
          </a:prstGeom>
          <a:noFill/>
        </p:spPr>
        <p:txBody>
          <a:bodyPr wrap="square" rtlCol="0">
            <a:spAutoFit/>
          </a:bodyPr>
          <a:lstStyle/>
          <a:p>
            <a:pPr marL="396875" marR="0" lvl="0" indent="-396875">
              <a:spcBef>
                <a:spcPts val="0"/>
              </a:spcBef>
              <a:spcAft>
                <a:spcPts val="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3.     </a:t>
            </a:r>
            <a:r>
              <a:rPr lang="en-US" sz="1600" kern="100">
                <a:effectLst/>
                <a:latin typeface="Calibri" panose="020F0502020204030204" pitchFamily="34" charset="0"/>
                <a:ea typeface="Calibri" panose="020F0502020204030204" pitchFamily="34" charset="0"/>
                <a:cs typeface="Times New Roman" panose="02020603050405020304" pitchFamily="18" charset="0"/>
              </a:rPr>
              <a:t>What sprint backlog items do you need to move back to your product backlog</a:t>
            </a:r>
            <a:r>
              <a:rPr lang="en-US" sz="1600" kern="100">
                <a:latin typeface="Calibri" panose="020F0502020204030204" pitchFamily="34" charset="0"/>
                <a:ea typeface="Calibri" panose="020F0502020204030204" pitchFamily="34" charset="0"/>
                <a:cs typeface="Times New Roman" panose="02020603050405020304" pitchFamily="18" charset="0"/>
              </a:rPr>
              <a:t>? Put them in order of priority, highest priority should be at the top of the list.</a:t>
            </a:r>
            <a:endParaRPr lang="en-US" sz="1400" b="1"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FA93A42-E4A7-6BBA-E8D3-CD16068D40BE}"/>
              </a:ext>
            </a:extLst>
          </p:cNvPr>
          <p:cNvSpPr txBox="1"/>
          <p:nvPr/>
        </p:nvSpPr>
        <p:spPr>
          <a:xfrm>
            <a:off x="154991" y="140174"/>
            <a:ext cx="3608254" cy="1270476"/>
          </a:xfrm>
          <a:prstGeom prst="rect">
            <a:avLst/>
          </a:prstGeom>
          <a:noFill/>
        </p:spPr>
        <p:txBody>
          <a:bodyPr wrap="square" rtlCol="0">
            <a:spAutoFit/>
          </a:bodyPr>
          <a:lstStyle/>
          <a:p>
            <a:pPr marL="0" marR="0">
              <a:lnSpc>
                <a:spcPct val="107000"/>
              </a:lnSpc>
              <a:spcBef>
                <a:spcPts val="0"/>
              </a:spcBef>
              <a:spcAft>
                <a:spcPts val="800"/>
              </a:spcAft>
            </a:pPr>
            <a:r>
              <a:rPr lang="en-US" sz="2400" b="1"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24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 </a:t>
            </a:r>
          </a:p>
          <a:p>
            <a:pPr marL="0" marR="0">
              <a:lnSpc>
                <a:spcPct val="107000"/>
              </a:lnSpc>
              <a:spcBef>
                <a:spcPts val="0"/>
              </a:spcBef>
              <a:spcAft>
                <a:spcPts val="800"/>
              </a:spcAft>
            </a:pPr>
            <a:r>
              <a:rPr lang="en-US" sz="18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Team:</a:t>
            </a:r>
            <a:endParaRPr lang="en-US" sz="1800">
              <a:solidFill>
                <a:schemeClr val="tx1">
                  <a:lumMod val="65000"/>
                  <a:lumOff val="35000"/>
                </a:schemeClr>
              </a:solidFill>
            </a:endParaRPr>
          </a:p>
        </p:txBody>
      </p:sp>
      <p:sp>
        <p:nvSpPr>
          <p:cNvPr id="8" name="TextBox 7">
            <a:extLst>
              <a:ext uri="{FF2B5EF4-FFF2-40B4-BE49-F238E27FC236}">
                <a16:creationId xmlns:a16="http://schemas.microsoft.com/office/drawing/2014/main" id="{690A2BBC-5B21-B64A-905F-0DEE5BAA6C38}"/>
              </a:ext>
            </a:extLst>
          </p:cNvPr>
          <p:cNvSpPr txBox="1"/>
          <p:nvPr/>
        </p:nvSpPr>
        <p:spPr>
          <a:xfrm>
            <a:off x="3301538" y="601178"/>
            <a:ext cx="4179314" cy="373757"/>
          </a:xfrm>
          <a:prstGeom prst="rect">
            <a:avLst/>
          </a:prstGeom>
          <a:noFill/>
        </p:spPr>
        <p:txBody>
          <a:bodyPr wrap="square" rtlCol="0">
            <a:spAutoFit/>
          </a:bodyPr>
          <a:lstStyle/>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800">
              <a:solidFill>
                <a:schemeClr val="tx1">
                  <a:lumMod val="65000"/>
                  <a:lumOff val="35000"/>
                </a:schemeClr>
              </a:solidFill>
            </a:endParaRPr>
          </a:p>
        </p:txBody>
      </p:sp>
      <p:sp>
        <p:nvSpPr>
          <p:cNvPr id="13" name="TextBox 12">
            <a:extLst>
              <a:ext uri="{FF2B5EF4-FFF2-40B4-BE49-F238E27FC236}">
                <a16:creationId xmlns:a16="http://schemas.microsoft.com/office/drawing/2014/main" id="{EA59A4F0-32BE-1B11-03F1-D279F4074A7A}"/>
              </a:ext>
            </a:extLst>
          </p:cNvPr>
          <p:cNvSpPr txBox="1">
            <a:spLocks noGrp="1" noRot="1" noChangeAspect="1" noMove="1" noResize="1" noEditPoints="1" noAdjustHandles="1" noChangeArrowheads="1" noChangeShapeType="1"/>
          </p:cNvSpPr>
          <p:nvPr/>
        </p:nvSpPr>
        <p:spPr>
          <a:xfrm>
            <a:off x="126500" y="4023284"/>
            <a:ext cx="7645900" cy="1635063"/>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2.     Using complete sentences, tell me what your sprint goal was, did you meet that goal this sprint, and why you did or did not meet that goal:</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1503678A-098C-16BE-553F-9CDE718D7048}"/>
              </a:ext>
            </a:extLst>
          </p:cNvPr>
          <p:cNvSpPr txBox="1"/>
          <p:nvPr/>
        </p:nvSpPr>
        <p:spPr>
          <a:xfrm>
            <a:off x="1133062" y="602975"/>
            <a:ext cx="210046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5" name="TextBox 14">
            <a:extLst>
              <a:ext uri="{FF2B5EF4-FFF2-40B4-BE49-F238E27FC236}">
                <a16:creationId xmlns:a16="http://schemas.microsoft.com/office/drawing/2014/main" id="{AB3B52DE-5CFE-9D56-903E-F4EBED9B7E84}"/>
              </a:ext>
            </a:extLst>
          </p:cNvPr>
          <p:cNvSpPr txBox="1"/>
          <p:nvPr/>
        </p:nvSpPr>
        <p:spPr>
          <a:xfrm>
            <a:off x="914400" y="1106558"/>
            <a:ext cx="23058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6" name="TextBox 15">
            <a:extLst>
              <a:ext uri="{FF2B5EF4-FFF2-40B4-BE49-F238E27FC236}">
                <a16:creationId xmlns:a16="http://schemas.microsoft.com/office/drawing/2014/main" id="{B5EE4236-0E6F-5EA4-E81C-6726200410CE}"/>
              </a:ext>
            </a:extLst>
          </p:cNvPr>
          <p:cNvSpPr txBox="1"/>
          <p:nvPr/>
        </p:nvSpPr>
        <p:spPr>
          <a:xfrm>
            <a:off x="3412437" y="947532"/>
            <a:ext cx="3955772" cy="602972"/>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6" name="TextBox 5">
            <a:extLst>
              <a:ext uri="{FF2B5EF4-FFF2-40B4-BE49-F238E27FC236}">
                <a16:creationId xmlns:a16="http://schemas.microsoft.com/office/drawing/2014/main" id="{531B3B4C-7EC5-02A6-59E0-7826973053FF}"/>
              </a:ext>
            </a:extLst>
          </p:cNvPr>
          <p:cNvSpPr txBox="1"/>
          <p:nvPr/>
        </p:nvSpPr>
        <p:spPr>
          <a:xfrm>
            <a:off x="198784" y="4647586"/>
            <a:ext cx="7209182" cy="148424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5" name="TextBox 4">
            <a:extLst>
              <a:ext uri="{FF2B5EF4-FFF2-40B4-BE49-F238E27FC236}">
                <a16:creationId xmlns:a16="http://schemas.microsoft.com/office/drawing/2014/main" id="{BF35CC95-51B6-6EFE-CB8B-711E848155D4}"/>
              </a:ext>
            </a:extLst>
          </p:cNvPr>
          <p:cNvSpPr txBox="1"/>
          <p:nvPr/>
        </p:nvSpPr>
        <p:spPr>
          <a:xfrm>
            <a:off x="198784" y="2279373"/>
            <a:ext cx="7209182" cy="172278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2" name="TextBox 11">
            <a:extLst>
              <a:ext uri="{FF2B5EF4-FFF2-40B4-BE49-F238E27FC236}">
                <a16:creationId xmlns:a16="http://schemas.microsoft.com/office/drawing/2014/main" id="{C01BA2D3-F633-27FE-1432-E0634EFEE346}"/>
              </a:ext>
            </a:extLst>
          </p:cNvPr>
          <p:cNvSpPr txBox="1"/>
          <p:nvPr/>
        </p:nvSpPr>
        <p:spPr>
          <a:xfrm>
            <a:off x="212036" y="6705600"/>
            <a:ext cx="7209182" cy="23058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8" name="TextBox 17">
            <a:extLst>
              <a:ext uri="{FF2B5EF4-FFF2-40B4-BE49-F238E27FC236}">
                <a16:creationId xmlns:a16="http://schemas.microsoft.com/office/drawing/2014/main" id="{348F4EDF-0021-D2B6-AF76-9C38420B356C}"/>
              </a:ext>
            </a:extLst>
          </p:cNvPr>
          <p:cNvSpPr txBox="1"/>
          <p:nvPr/>
        </p:nvSpPr>
        <p:spPr>
          <a:xfrm>
            <a:off x="6493566" y="9448801"/>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Tree>
    <p:extLst>
      <p:ext uri="{BB962C8B-B14F-4D97-AF65-F5344CB8AC3E}">
        <p14:creationId xmlns:p14="http://schemas.microsoft.com/office/powerpoint/2010/main" val="3745397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9671-2577-7BA7-D6A2-4A84BCE2FE40}"/>
              </a:ext>
            </a:extLst>
          </p:cNvPr>
          <p:cNvSpPr>
            <a:spLocks noGrp="1" noRot="1" noMove="1" noResize="1" noEditPoints="1" noAdjustHandles="1" noChangeArrowheads="1" noChangeShapeType="1"/>
          </p:cNvSpPr>
          <p:nvPr>
            <p:ph type="title"/>
          </p:nvPr>
        </p:nvSpPr>
        <p:spPr/>
        <p:txBody>
          <a:bodyPr/>
          <a:lstStyle/>
          <a:p>
            <a:r>
              <a:rPr lang="en-US"/>
              <a:t>Nothing but Net</a:t>
            </a:r>
          </a:p>
        </p:txBody>
      </p:sp>
      <p:sp>
        <p:nvSpPr>
          <p:cNvPr id="3" name="Subtitle 2">
            <a:extLst>
              <a:ext uri="{FF2B5EF4-FFF2-40B4-BE49-F238E27FC236}">
                <a16:creationId xmlns:a16="http://schemas.microsoft.com/office/drawing/2014/main" id="{E1DED663-717C-9CC0-0366-14BA9F376C6E}"/>
              </a:ext>
            </a:extLst>
          </p:cNvPr>
          <p:cNvSpPr>
            <a:spLocks noGrp="1" noRot="1" noMove="1" noResize="1" noEditPoints="1" noAdjustHandles="1" noChangeArrowheads="1" noChangeShapeType="1"/>
          </p:cNvSpPr>
          <p:nvPr>
            <p:ph type="subTitle" idx="1"/>
          </p:nvPr>
        </p:nvSpPr>
        <p:spPr/>
        <p:txBody>
          <a:bodyPr/>
          <a:lstStyle/>
          <a:p>
            <a:r>
              <a:rPr lang="en-US"/>
              <a:t>Mr. Lyon</a:t>
            </a:r>
          </a:p>
        </p:txBody>
      </p:sp>
      <p:sp>
        <p:nvSpPr>
          <p:cNvPr id="4" name="Subtitle 3">
            <a:extLst>
              <a:ext uri="{FF2B5EF4-FFF2-40B4-BE49-F238E27FC236}">
                <a16:creationId xmlns:a16="http://schemas.microsoft.com/office/drawing/2014/main" id="{E39A8C19-978D-A045-9216-C2841D999311}"/>
              </a:ext>
            </a:extLst>
          </p:cNvPr>
          <p:cNvSpPr>
            <a:spLocks noGrp="1" noRot="1" noMove="1" noResize="1" noEditPoints="1" noAdjustHandles="1" noChangeArrowheads="1" noChangeShapeType="1"/>
          </p:cNvSpPr>
          <p:nvPr>
            <p:ph type="subTitle" idx="2"/>
          </p:nvPr>
        </p:nvSpPr>
        <p:spPr/>
        <p:txBody>
          <a:bodyPr/>
          <a:lstStyle/>
          <a:p>
            <a:r>
              <a:rPr lang="en-US"/>
              <a:t>4/15/2025</a:t>
            </a:r>
          </a:p>
        </p:txBody>
      </p:sp>
      <p:sp>
        <p:nvSpPr>
          <p:cNvPr id="5" name="Subtitle 4">
            <a:extLst>
              <a:ext uri="{FF2B5EF4-FFF2-40B4-BE49-F238E27FC236}">
                <a16:creationId xmlns:a16="http://schemas.microsoft.com/office/drawing/2014/main" id="{6300424E-B704-2BBE-B587-591284A5B3EA}"/>
              </a:ext>
            </a:extLst>
          </p:cNvPr>
          <p:cNvSpPr>
            <a:spLocks noGrp="1" noRot="1" noMove="1" noResize="1" noEditPoints="1" noAdjustHandles="1" noChangeArrowheads="1" noChangeShapeType="1"/>
          </p:cNvSpPr>
          <p:nvPr>
            <p:ph type="subTitle" idx="3"/>
          </p:nvPr>
        </p:nvSpPr>
        <p:spPr/>
        <p:txBody>
          <a:bodyPr/>
          <a:lstStyle/>
          <a:p>
            <a:r>
              <a:rPr lang="en-US"/>
              <a:t>5</a:t>
            </a:r>
          </a:p>
        </p:txBody>
      </p:sp>
      <p:sp>
        <p:nvSpPr>
          <p:cNvPr id="6" name="TextBox 5">
            <a:extLst>
              <a:ext uri="{FF2B5EF4-FFF2-40B4-BE49-F238E27FC236}">
                <a16:creationId xmlns:a16="http://schemas.microsoft.com/office/drawing/2014/main" id="{AF3A983C-7192-9216-1596-E42299567D8F}"/>
              </a:ext>
            </a:extLst>
          </p:cNvPr>
          <p:cNvSpPr txBox="1">
            <a:spLocks noGrp="1" noRot="1" noMove="1" noResize="1" noEditPoints="1" noAdjustHandles="1" noChangeArrowheads="1" noChangeShapeType="1"/>
          </p:cNvSpPr>
          <p:nvPr/>
        </p:nvSpPr>
        <p:spPr>
          <a:xfrm>
            <a:off x="225287" y="212035"/>
            <a:ext cx="4937570" cy="523220"/>
          </a:xfrm>
          <a:prstGeom prst="rect">
            <a:avLst/>
          </a:prstGeom>
          <a:noFill/>
        </p:spPr>
        <p:txBody>
          <a:bodyPr wrap="none" rtlCol="0">
            <a:spAutoFit/>
          </a:bodyPr>
          <a:lstStyle/>
          <a:p>
            <a:r>
              <a:rPr lang="en-US" sz="2800" b="1">
                <a:solidFill>
                  <a:schemeClr val="accent1">
                    <a:lumMod val="25000"/>
                  </a:schemeClr>
                </a:solidFill>
                <a:highlight>
                  <a:srgbClr val="FF0000"/>
                </a:highlight>
              </a:rPr>
              <a:t>EXAMPLE</a:t>
            </a:r>
            <a:r>
              <a:rPr lang="en-US" sz="2800" b="1"/>
              <a:t> - Research Page:</a:t>
            </a:r>
          </a:p>
        </p:txBody>
      </p:sp>
      <p:sp>
        <p:nvSpPr>
          <p:cNvPr id="7" name="TextBox 6">
            <a:extLst>
              <a:ext uri="{FF2B5EF4-FFF2-40B4-BE49-F238E27FC236}">
                <a16:creationId xmlns:a16="http://schemas.microsoft.com/office/drawing/2014/main" id="{92FD4C9E-3223-3746-6610-D35A9F2BFBD3}"/>
              </a:ext>
            </a:extLst>
          </p:cNvPr>
          <p:cNvSpPr txBox="1">
            <a:spLocks noGrp="1" noRot="1" noMove="1" noResize="1" noEditPoints="1" noAdjustHandles="1" noChangeArrowheads="1" noChangeShapeType="1"/>
          </p:cNvSpPr>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AE2CCFDB-5D0A-5EA5-01DA-3A8FE8314EC1}"/>
              </a:ext>
            </a:extLst>
          </p:cNvPr>
          <p:cNvSpPr txBox="1">
            <a:spLocks noGrp="1" noRot="1" noMove="1" noResize="1" noEditPoints="1" noAdjustHandles="1" noChangeArrowheads="1" noChangeShapeType="1"/>
          </p:cNvSpPr>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r>
              <a:rPr lang="en-US"/>
              <a:t>I need to make a mechanism that moves a flat surface laterally, this will lift the ball up and back to my launching mechanism.</a:t>
            </a:r>
          </a:p>
        </p:txBody>
      </p:sp>
      <p:sp>
        <p:nvSpPr>
          <p:cNvPr id="9" name="TextBox 8">
            <a:extLst>
              <a:ext uri="{FF2B5EF4-FFF2-40B4-BE49-F238E27FC236}">
                <a16:creationId xmlns:a16="http://schemas.microsoft.com/office/drawing/2014/main" id="{71386654-7917-8F4C-2326-74726242B93A}"/>
              </a:ext>
            </a:extLst>
          </p:cNvPr>
          <p:cNvSpPr txBox="1">
            <a:spLocks noGrp="1" noRot="1" noMove="1" noResize="1" noEditPoints="1" noAdjustHandles="1" noChangeArrowheads="1" noChangeShapeType="1"/>
          </p:cNvSpPr>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BC9C0359-D763-F4CD-781E-7517CB1318F9}"/>
              </a:ext>
            </a:extLst>
          </p:cNvPr>
          <p:cNvSpPr txBox="1">
            <a:spLocks noGrp="1" noRot="1" noMove="1" noResize="1" noEditPoints="1" noAdjustHandles="1" noChangeArrowheads="1" noChangeShapeType="1"/>
          </p:cNvSpPr>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F4148601-23F7-A7B9-FFEB-9604C46EA76E}"/>
              </a:ext>
            </a:extLst>
          </p:cNvPr>
          <p:cNvSpPr txBox="1">
            <a:spLocks noGrp="1" noRot="1" noMove="1" noResize="1" noEditPoints="1" noAdjustHandles="1" noChangeArrowheads="1" noChangeShapeType="1"/>
          </p:cNvSpPr>
          <p:nvPr/>
        </p:nvSpPr>
        <p:spPr>
          <a:xfrm>
            <a:off x="258418" y="799768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r>
              <a:rPr lang="en-US"/>
              <a:t>If I use gears the same way that this train wheel double-crank mechanism works, I can easily move the ball how I need to.</a:t>
            </a:r>
          </a:p>
        </p:txBody>
      </p:sp>
      <p:pic>
        <p:nvPicPr>
          <p:cNvPr id="12" name="Picture 11">
            <a:extLst>
              <a:ext uri="{FF2B5EF4-FFF2-40B4-BE49-F238E27FC236}">
                <a16:creationId xmlns:a16="http://schemas.microsoft.com/office/drawing/2014/main" id="{A88E3DC6-FFF9-6BCE-4928-88A01328F80B}"/>
              </a:ext>
            </a:extLst>
          </p:cNvPr>
          <p:cNvPicPr>
            <a:picLocks noGrp="1" noRot="1" noChangeAspect="1" noMove="1" noResize="1" noEditPoints="1" noAdjustHandles="1" noChangeArrowheads="1" noChangeShapeType="1" noCrop="1"/>
          </p:cNvPicPr>
          <p:nvPr/>
        </p:nvPicPr>
        <p:blipFill>
          <a:blip r:embed="rId3"/>
          <a:stretch>
            <a:fillRect/>
          </a:stretch>
        </p:blipFill>
        <p:spPr>
          <a:xfrm>
            <a:off x="1060173" y="4002385"/>
            <a:ext cx="5062618" cy="2901662"/>
          </a:xfrm>
          <a:prstGeom prst="rect">
            <a:avLst/>
          </a:prstGeom>
        </p:spPr>
      </p:pic>
    </p:spTree>
    <p:extLst>
      <p:ext uri="{BB962C8B-B14F-4D97-AF65-F5344CB8AC3E}">
        <p14:creationId xmlns:p14="http://schemas.microsoft.com/office/powerpoint/2010/main" val="3541590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9671-2577-7BA7-D6A2-4A84BCE2FE40}"/>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E1DED663-717C-9CC0-0366-14BA9F376C6E}"/>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E39A8C19-978D-A045-9216-C2841D999311}"/>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6300424E-B704-2BBE-B587-591284A5B3EA}"/>
              </a:ext>
            </a:extLst>
          </p:cNvPr>
          <p:cNvSpPr>
            <a:spLocks noGrp="1"/>
          </p:cNvSpPr>
          <p:nvPr>
            <p:ph type="subTitle" idx="3"/>
          </p:nvPr>
        </p:nvSpPr>
        <p:spPr/>
        <p:txBody>
          <a:bodyPr/>
          <a:lstStyle/>
          <a:p>
            <a:endParaRPr lang="en-US"/>
          </a:p>
        </p:txBody>
      </p:sp>
      <p:sp>
        <p:nvSpPr>
          <p:cNvPr id="6" name="TextBox 5">
            <a:extLst>
              <a:ext uri="{FF2B5EF4-FFF2-40B4-BE49-F238E27FC236}">
                <a16:creationId xmlns:a16="http://schemas.microsoft.com/office/drawing/2014/main" id="{AF3A983C-7192-9216-1596-E42299567D8F}"/>
              </a:ext>
            </a:extLst>
          </p:cNvPr>
          <p:cNvSpPr txBox="1"/>
          <p:nvPr/>
        </p:nvSpPr>
        <p:spPr>
          <a:xfrm>
            <a:off x="225287" y="212035"/>
            <a:ext cx="2884123" cy="523220"/>
          </a:xfrm>
          <a:prstGeom prst="rect">
            <a:avLst/>
          </a:prstGeom>
          <a:noFill/>
        </p:spPr>
        <p:txBody>
          <a:bodyPr wrap="none" rtlCol="0">
            <a:spAutoFit/>
          </a:bodyPr>
          <a:lstStyle/>
          <a:p>
            <a:r>
              <a:rPr lang="en-US" sz="2800" b="1"/>
              <a:t>Research Page:</a:t>
            </a:r>
          </a:p>
        </p:txBody>
      </p:sp>
      <p:sp>
        <p:nvSpPr>
          <p:cNvPr id="7" name="TextBox 6">
            <a:extLst>
              <a:ext uri="{FF2B5EF4-FFF2-40B4-BE49-F238E27FC236}">
                <a16:creationId xmlns:a16="http://schemas.microsoft.com/office/drawing/2014/main" id="{92FD4C9E-3223-3746-6610-D35A9F2BFBD3}"/>
              </a:ext>
            </a:extLst>
          </p:cNvPr>
          <p:cNvSpPr txBox="1"/>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AE2CCFDB-5D0A-5EA5-01DA-3A8FE8314EC1}"/>
              </a:ext>
            </a:extLst>
          </p:cNvPr>
          <p:cNvSpPr txBox="1"/>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9" name="TextBox 8">
            <a:extLst>
              <a:ext uri="{FF2B5EF4-FFF2-40B4-BE49-F238E27FC236}">
                <a16:creationId xmlns:a16="http://schemas.microsoft.com/office/drawing/2014/main" id="{71386654-7917-8F4C-2326-74726242B93A}"/>
              </a:ext>
            </a:extLst>
          </p:cNvPr>
          <p:cNvSpPr txBox="1"/>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BC9C0359-D763-F4CD-781E-7517CB1318F9}"/>
              </a:ext>
            </a:extLst>
          </p:cNvPr>
          <p:cNvSpPr txBox="1"/>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F4148601-23F7-A7B9-FFEB-9604C46EA76E}"/>
              </a:ext>
            </a:extLst>
          </p:cNvPr>
          <p:cNvSpPr txBox="1"/>
          <p:nvPr/>
        </p:nvSpPr>
        <p:spPr>
          <a:xfrm>
            <a:off x="258418" y="799768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Tree>
    <p:extLst>
      <p:ext uri="{BB962C8B-B14F-4D97-AF65-F5344CB8AC3E}">
        <p14:creationId xmlns:p14="http://schemas.microsoft.com/office/powerpoint/2010/main" val="653718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noRot="1" noMove="1" noResize="1" noEditPoints="1" noAdjustHandles="1" noChangeArrowheads="1" noChangeShapeType="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Nothing but Net Bot</a:t>
            </a:r>
            <a:endParaRPr/>
          </a:p>
        </p:txBody>
      </p:sp>
      <p:sp>
        <p:nvSpPr>
          <p:cNvPr id="265" name="Google Shape;265;p33"/>
          <p:cNvSpPr txBox="1">
            <a:spLocks noGrp="1" noRot="1" noMove="1" noResize="1" noEditPoints="1" noAdjustHandles="1" noChangeArrowheads="1" noChangeShapeType="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Mr. Lyon</a:t>
            </a:r>
            <a:endParaRPr/>
          </a:p>
        </p:txBody>
      </p:sp>
      <p:sp>
        <p:nvSpPr>
          <p:cNvPr id="266" name="Google Shape;266;p33"/>
          <p:cNvSpPr txBox="1">
            <a:spLocks noGrp="1" noRot="1" noMove="1" noResize="1" noEditPoints="1" noAdjustHandles="1" noChangeArrowheads="1" noChangeShapeType="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4/16/2025</a:t>
            </a:r>
            <a:endParaRPr/>
          </a:p>
        </p:txBody>
      </p:sp>
      <p:sp>
        <p:nvSpPr>
          <p:cNvPr id="267" name="Google Shape;267;p33"/>
          <p:cNvSpPr txBox="1">
            <a:spLocks noGrp="1" noRot="1" noMove="1" noResize="1" noEditPoints="1" noAdjustHandles="1" noChangeArrowheads="1" noChangeShapeType="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6</a:t>
            </a:r>
            <a:endParaRPr/>
          </a:p>
        </p:txBody>
      </p:sp>
      <p:pic>
        <p:nvPicPr>
          <p:cNvPr id="268" name="Google Shape;268;p33"/>
          <p:cNvPicPr preferRelativeResize="0"/>
          <p:nvPr/>
        </p:nvPicPr>
        <p:blipFill>
          <a:blip r:embed="rId3">
            <a:alphaModFix/>
          </a:blip>
          <a:stretch>
            <a:fillRect/>
          </a:stretch>
        </p:blipFill>
        <p:spPr>
          <a:xfrm>
            <a:off x="0" y="2280252"/>
            <a:ext cx="240030" cy="8000998"/>
          </a:xfrm>
          <a:prstGeom prst="rect">
            <a:avLst/>
          </a:prstGeom>
          <a:noFill/>
          <a:ln>
            <a:noFill/>
          </a:ln>
        </p:spPr>
      </p:pic>
      <p:pic>
        <p:nvPicPr>
          <p:cNvPr id="269" name="Google Shape;269;p33"/>
          <p:cNvPicPr preferRelativeResize="0">
            <a:picLocks noGrp="1" noRot="1" noMove="1" noResize="1" noEditPoints="1" noAdjustHandles="1" noChangeArrowheads="1" noChangeShapeType="1" noCrop="1"/>
          </p:cNvPicPr>
          <p:nvPr/>
        </p:nvPicPr>
        <p:blipFill>
          <a:blip r:embed="rId4">
            <a:alphaModFix/>
          </a:blip>
          <a:stretch>
            <a:fillRect/>
          </a:stretch>
        </p:blipFill>
        <p:spPr>
          <a:xfrm>
            <a:off x="211320" y="2057046"/>
            <a:ext cx="8000998" cy="239110"/>
          </a:xfrm>
          <a:prstGeom prst="rect">
            <a:avLst/>
          </a:prstGeom>
          <a:noFill/>
          <a:ln>
            <a:noFill/>
          </a:ln>
        </p:spPr>
      </p:pic>
      <p:sp>
        <p:nvSpPr>
          <p:cNvPr id="2" name="TextBox 1">
            <a:extLst>
              <a:ext uri="{FF2B5EF4-FFF2-40B4-BE49-F238E27FC236}">
                <a16:creationId xmlns:a16="http://schemas.microsoft.com/office/drawing/2014/main" id="{12602EFF-8E99-81D3-8094-235AF8B95EE2}"/>
              </a:ext>
            </a:extLst>
          </p:cNvPr>
          <p:cNvSpPr txBox="1">
            <a:spLocks noGrp="1" noRot="1" noMove="1" noResize="1" noEditPoints="1" noAdjustHandles="1" noChangeArrowheads="1" noChangeShapeType="1"/>
          </p:cNvSpPr>
          <p:nvPr/>
        </p:nvSpPr>
        <p:spPr>
          <a:xfrm>
            <a:off x="0" y="0"/>
            <a:ext cx="6112571" cy="523220"/>
          </a:xfrm>
          <a:prstGeom prst="rect">
            <a:avLst/>
          </a:prstGeom>
          <a:solidFill>
            <a:schemeClr val="bg1"/>
          </a:solidFill>
        </p:spPr>
        <p:txBody>
          <a:bodyPr wrap="none" rtlCol="0">
            <a:spAutoFit/>
          </a:bodyPr>
          <a:lstStyle/>
          <a:p>
            <a:r>
              <a:rPr lang="en-US" sz="2800" b="1">
                <a:highlight>
                  <a:srgbClr val="FF0000"/>
                </a:highlight>
              </a:rPr>
              <a:t>EXAMPLE</a:t>
            </a:r>
            <a:r>
              <a:rPr lang="en-US" sz="2800" b="1"/>
              <a:t> - Plan and Design Page:</a:t>
            </a:r>
          </a:p>
        </p:txBody>
      </p:sp>
      <p:sp>
        <p:nvSpPr>
          <p:cNvPr id="3" name="TextBox 2">
            <a:extLst>
              <a:ext uri="{FF2B5EF4-FFF2-40B4-BE49-F238E27FC236}">
                <a16:creationId xmlns:a16="http://schemas.microsoft.com/office/drawing/2014/main" id="{C2D532B0-4147-9E06-09B6-091097A44A7D}"/>
              </a:ext>
            </a:extLst>
          </p:cNvPr>
          <p:cNvSpPr txBox="1">
            <a:spLocks noGrp="1" noRot="1" noMove="1" noResize="1" noEditPoints="1" noAdjustHandles="1" noChangeArrowheads="1" noChangeShapeType="1"/>
          </p:cNvSpPr>
          <p:nvPr/>
        </p:nvSpPr>
        <p:spPr>
          <a:xfrm>
            <a:off x="0" y="516835"/>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pic>
        <p:nvPicPr>
          <p:cNvPr id="4" name="Google Shape;1013;p59" descr="C-Channel 1x2x1x15" title="276-2232-038">
            <a:extLst>
              <a:ext uri="{FF2B5EF4-FFF2-40B4-BE49-F238E27FC236}">
                <a16:creationId xmlns:a16="http://schemas.microsoft.com/office/drawing/2014/main" id="{248D6E0F-3B1B-6E17-01F3-56183A609F40}"/>
              </a:ext>
            </a:extLst>
          </p:cNvPr>
          <p:cNvPicPr preferRelativeResize="0">
            <a:picLocks noGrp="1" noRot="1" noMove="1" noResize="1" noEditPoints="1" noAdjustHandles="1" noChangeArrowheads="1" noChangeShapeType="1" noCrop="1"/>
          </p:cNvPicPr>
          <p:nvPr/>
        </p:nvPicPr>
        <p:blipFill rotWithShape="1">
          <a:blip r:embed="rId5">
            <a:alphaModFix/>
          </a:blip>
          <a:srcRect t="357" b="357"/>
          <a:stretch/>
        </p:blipFill>
        <p:spPr>
          <a:xfrm>
            <a:off x="1524886" y="6223059"/>
            <a:ext cx="3429002" cy="454111"/>
          </a:xfrm>
          <a:prstGeom prst="rect">
            <a:avLst/>
          </a:prstGeom>
          <a:noFill/>
          <a:ln>
            <a:noFill/>
          </a:ln>
        </p:spPr>
      </p:pic>
      <p:sp>
        <p:nvSpPr>
          <p:cNvPr id="5" name="TextBox 4">
            <a:extLst>
              <a:ext uri="{FF2B5EF4-FFF2-40B4-BE49-F238E27FC236}">
                <a16:creationId xmlns:a16="http://schemas.microsoft.com/office/drawing/2014/main" id="{A1A64287-E3AE-12DE-22F5-021B8C31B811}"/>
              </a:ext>
            </a:extLst>
          </p:cNvPr>
          <p:cNvSpPr txBox="1">
            <a:spLocks noGrp="1" noRot="1" noMove="1" noResize="1" noEditPoints="1" noAdjustHandles="1" noChangeArrowheads="1" noChangeShapeType="1"/>
          </p:cNvSpPr>
          <p:nvPr/>
        </p:nvSpPr>
        <p:spPr>
          <a:xfrm>
            <a:off x="278297" y="2385391"/>
            <a:ext cx="4536819" cy="307777"/>
          </a:xfrm>
          <a:prstGeom prst="rect">
            <a:avLst/>
          </a:prstGeom>
          <a:solidFill>
            <a:schemeClr val="bg1"/>
          </a:solidFill>
        </p:spPr>
        <p:txBody>
          <a:bodyPr wrap="none" rtlCol="0">
            <a:spAutoFit/>
          </a:bodyPr>
          <a:lstStyle/>
          <a:p>
            <a:r>
              <a:rPr lang="en-US"/>
              <a:t>Double crank mechanism to lift balls to shooting area~!</a:t>
            </a:r>
          </a:p>
        </p:txBody>
      </p:sp>
      <p:pic>
        <p:nvPicPr>
          <p:cNvPr id="6" name="Google Shape;818;p53" descr="High Strength 84T Gear" title="276-3438-331">
            <a:extLst>
              <a:ext uri="{FF2B5EF4-FFF2-40B4-BE49-F238E27FC236}">
                <a16:creationId xmlns:a16="http://schemas.microsoft.com/office/drawing/2014/main" id="{6794F75D-719A-3756-ACD0-F827BA3F8FE9}"/>
              </a:ext>
            </a:extLst>
          </p:cNvPr>
          <p:cNvPicPr preferRelativeResize="0">
            <a:picLocks noGrp="1" noRot="1" noMove="1" noResize="1" noEditPoints="1" noAdjustHandles="1" noChangeArrowheads="1" noChangeShapeType="1" noCrop="1"/>
          </p:cNvPicPr>
          <p:nvPr/>
        </p:nvPicPr>
        <p:blipFill>
          <a:blip r:embed="rId6">
            <a:alphaModFix/>
          </a:blip>
          <a:stretch>
            <a:fillRect/>
          </a:stretch>
        </p:blipFill>
        <p:spPr>
          <a:xfrm>
            <a:off x="3822578" y="6195704"/>
            <a:ext cx="1636775" cy="1636775"/>
          </a:xfrm>
          <a:prstGeom prst="rect">
            <a:avLst/>
          </a:prstGeom>
          <a:noFill/>
          <a:ln>
            <a:noFill/>
          </a:ln>
        </p:spPr>
      </p:pic>
      <p:pic>
        <p:nvPicPr>
          <p:cNvPr id="7" name="Google Shape;818;p53" descr="High Strength 84T Gear" title="276-3438-331">
            <a:extLst>
              <a:ext uri="{FF2B5EF4-FFF2-40B4-BE49-F238E27FC236}">
                <a16:creationId xmlns:a16="http://schemas.microsoft.com/office/drawing/2014/main" id="{14DE8B8F-361D-AB38-050C-15AAD05FE9C1}"/>
              </a:ext>
            </a:extLst>
          </p:cNvPr>
          <p:cNvPicPr preferRelativeResize="0">
            <a:picLocks noGrp="1" noRot="1" noMove="1" noResize="1" noEditPoints="1" noAdjustHandles="1" noChangeArrowheads="1" noChangeShapeType="1" noCrop="1"/>
          </p:cNvPicPr>
          <p:nvPr/>
        </p:nvPicPr>
        <p:blipFill>
          <a:blip r:embed="rId6">
            <a:alphaModFix/>
          </a:blip>
          <a:stretch>
            <a:fillRect/>
          </a:stretch>
        </p:blipFill>
        <p:spPr>
          <a:xfrm>
            <a:off x="1529952" y="6208955"/>
            <a:ext cx="1636775" cy="1636775"/>
          </a:xfrm>
          <a:prstGeom prst="rect">
            <a:avLst/>
          </a:prstGeom>
          <a:noFill/>
          <a:ln>
            <a:noFill/>
          </a:ln>
        </p:spPr>
      </p:pic>
      <p:sp>
        <p:nvSpPr>
          <p:cNvPr id="8" name="TextBox 7">
            <a:extLst>
              <a:ext uri="{FF2B5EF4-FFF2-40B4-BE49-F238E27FC236}">
                <a16:creationId xmlns:a16="http://schemas.microsoft.com/office/drawing/2014/main" id="{90384F8F-A29A-F2DE-E543-4F767CA2AC9A}"/>
              </a:ext>
            </a:extLst>
          </p:cNvPr>
          <p:cNvSpPr txBox="1">
            <a:spLocks noGrp="1" noRot="1" noMove="1" noResize="1" noEditPoints="1" noAdjustHandles="1" noChangeArrowheads="1" noChangeShapeType="1"/>
          </p:cNvSpPr>
          <p:nvPr/>
        </p:nvSpPr>
        <p:spPr>
          <a:xfrm>
            <a:off x="3101009" y="8494643"/>
            <a:ext cx="3239990" cy="307777"/>
          </a:xfrm>
          <a:prstGeom prst="rect">
            <a:avLst/>
          </a:prstGeom>
          <a:noFill/>
        </p:spPr>
        <p:txBody>
          <a:bodyPr wrap="none" rtlCol="0">
            <a:spAutoFit/>
          </a:bodyPr>
          <a:lstStyle/>
          <a:p>
            <a:r>
              <a:rPr lang="en-US"/>
              <a:t>Slip inserts so the gears spin smoothly</a:t>
            </a:r>
          </a:p>
        </p:txBody>
      </p:sp>
      <p:cxnSp>
        <p:nvCxnSpPr>
          <p:cNvPr id="9" name="Straight Arrow Connector 8">
            <a:extLst>
              <a:ext uri="{FF2B5EF4-FFF2-40B4-BE49-F238E27FC236}">
                <a16:creationId xmlns:a16="http://schemas.microsoft.com/office/drawing/2014/main" id="{1F49EE0B-07B1-780E-023B-4AE19AAC4151}"/>
              </a:ext>
            </a:extLst>
          </p:cNvPr>
          <p:cNvCxnSpPr>
            <a:cxnSpLocks noGrp="1" noRot="1" noMove="1" noResize="1" noEditPoints="1" noAdjustHandles="1" noChangeArrowheads="1" noChangeShapeType="1"/>
          </p:cNvCxnSpPr>
          <p:nvPr/>
        </p:nvCxnSpPr>
        <p:spPr>
          <a:xfrm flipV="1">
            <a:off x="4194313" y="7129669"/>
            <a:ext cx="417444" cy="13318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5ECE8A2A-EE68-4795-1FA6-280397F71B6F}"/>
              </a:ext>
            </a:extLst>
          </p:cNvPr>
          <p:cNvCxnSpPr>
            <a:cxnSpLocks noGrp="1" noRot="1" noMove="1" noResize="1" noEditPoints="1" noAdjustHandles="1" noChangeArrowheads="1" noChangeShapeType="1"/>
          </p:cNvCxnSpPr>
          <p:nvPr/>
        </p:nvCxnSpPr>
        <p:spPr>
          <a:xfrm flipH="1" flipV="1">
            <a:off x="2451653" y="7116417"/>
            <a:ext cx="1676400" cy="13848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93A72575-C5AD-276F-F7E0-4F77789F5FF0}"/>
              </a:ext>
            </a:extLst>
          </p:cNvPr>
          <p:cNvSpPr txBox="1">
            <a:spLocks noGrp="1" noRot="1" noMove="1" noResize="1" noEditPoints="1" noAdjustHandles="1" noChangeArrowheads="1" noChangeShapeType="1"/>
          </p:cNvSpPr>
          <p:nvPr/>
        </p:nvSpPr>
        <p:spPr>
          <a:xfrm>
            <a:off x="430696" y="5267738"/>
            <a:ext cx="4977645" cy="523220"/>
          </a:xfrm>
          <a:prstGeom prst="rect">
            <a:avLst/>
          </a:prstGeom>
          <a:solidFill>
            <a:schemeClr val="bg1"/>
          </a:solidFill>
        </p:spPr>
        <p:txBody>
          <a:bodyPr wrap="none" rtlCol="0">
            <a:spAutoFit/>
          </a:bodyPr>
          <a:lstStyle/>
          <a:p>
            <a:r>
              <a:rPr lang="en-US"/>
              <a:t>-use aluminum so this is light and strong</a:t>
            </a:r>
          </a:p>
          <a:p>
            <a:r>
              <a:rPr lang="en-US"/>
              <a:t>-Cut the short edges off so this is thinner but retains strength</a:t>
            </a:r>
          </a:p>
        </p:txBody>
      </p:sp>
      <p:pic>
        <p:nvPicPr>
          <p:cNvPr id="12" name="Google Shape;847;p53" descr="12T Metal Gear" title="276-7368">
            <a:extLst>
              <a:ext uri="{FF2B5EF4-FFF2-40B4-BE49-F238E27FC236}">
                <a16:creationId xmlns:a16="http://schemas.microsoft.com/office/drawing/2014/main" id="{2B3477C0-BED2-582B-4209-E2FA8C225250}"/>
              </a:ext>
            </a:extLst>
          </p:cNvPr>
          <p:cNvPicPr preferRelativeResize="0">
            <a:picLocks noGrp="1" noRot="1" noMove="1" noResize="1" noEditPoints="1" noAdjustHandles="1" noChangeArrowheads="1" noChangeShapeType="1" noCrop="1"/>
          </p:cNvPicPr>
          <p:nvPr/>
        </p:nvPicPr>
        <p:blipFill>
          <a:blip r:embed="rId7">
            <a:alphaModFix/>
          </a:blip>
          <a:stretch>
            <a:fillRect/>
          </a:stretch>
        </p:blipFill>
        <p:spPr>
          <a:xfrm rot="16200000">
            <a:off x="5219580" y="6908359"/>
            <a:ext cx="260604" cy="259691"/>
          </a:xfrm>
          <a:prstGeom prst="rect">
            <a:avLst/>
          </a:prstGeom>
          <a:noFill/>
          <a:ln>
            <a:noFill/>
          </a:ln>
        </p:spPr>
      </p:pic>
      <p:pic>
        <p:nvPicPr>
          <p:cNvPr id="13" name="Google Shape;847;p53" descr="12T Metal Gear" title="276-7368">
            <a:extLst>
              <a:ext uri="{FF2B5EF4-FFF2-40B4-BE49-F238E27FC236}">
                <a16:creationId xmlns:a16="http://schemas.microsoft.com/office/drawing/2014/main" id="{820EBDBA-0002-7289-6896-487D7C835EFF}"/>
              </a:ext>
            </a:extLst>
          </p:cNvPr>
          <p:cNvPicPr preferRelativeResize="0">
            <a:picLocks noGrp="1" noRot="1" noMove="1" noResize="1" noEditPoints="1" noAdjustHandles="1" noChangeArrowheads="1" noChangeShapeType="1" noCrop="1"/>
          </p:cNvPicPr>
          <p:nvPr/>
        </p:nvPicPr>
        <p:blipFill>
          <a:blip r:embed="rId7">
            <a:alphaModFix/>
          </a:blip>
          <a:stretch>
            <a:fillRect/>
          </a:stretch>
        </p:blipFill>
        <p:spPr>
          <a:xfrm rot="16200000">
            <a:off x="2893825" y="6901734"/>
            <a:ext cx="260604" cy="259691"/>
          </a:xfrm>
          <a:prstGeom prst="rect">
            <a:avLst/>
          </a:prstGeom>
          <a:noFill/>
          <a:ln>
            <a:noFill/>
          </a:ln>
        </p:spPr>
      </p:pic>
      <p:sp>
        <p:nvSpPr>
          <p:cNvPr id="14" name="TextBox 13">
            <a:extLst>
              <a:ext uri="{FF2B5EF4-FFF2-40B4-BE49-F238E27FC236}">
                <a16:creationId xmlns:a16="http://schemas.microsoft.com/office/drawing/2014/main" id="{DB4C82E3-B536-38D0-9C98-79D782E3860D}"/>
              </a:ext>
            </a:extLst>
          </p:cNvPr>
          <p:cNvSpPr txBox="1">
            <a:spLocks noGrp="1" noRot="1" noMove="1" noResize="1" noEditPoints="1" noAdjustHandles="1" noChangeArrowheads="1" noChangeShapeType="1"/>
          </p:cNvSpPr>
          <p:nvPr/>
        </p:nvSpPr>
        <p:spPr>
          <a:xfrm>
            <a:off x="5771321" y="6155634"/>
            <a:ext cx="1596888" cy="738664"/>
          </a:xfrm>
          <a:prstGeom prst="rect">
            <a:avLst/>
          </a:prstGeom>
          <a:noFill/>
        </p:spPr>
        <p:txBody>
          <a:bodyPr wrap="square" rtlCol="0">
            <a:spAutoFit/>
          </a:bodyPr>
          <a:lstStyle/>
          <a:p>
            <a:r>
              <a:rPr lang="en-US"/>
              <a:t>-standoffs to span space for rubber bands to lift ball</a:t>
            </a:r>
          </a:p>
        </p:txBody>
      </p:sp>
      <p:cxnSp>
        <p:nvCxnSpPr>
          <p:cNvPr id="15" name="Straight Arrow Connector 14">
            <a:extLst>
              <a:ext uri="{FF2B5EF4-FFF2-40B4-BE49-F238E27FC236}">
                <a16:creationId xmlns:a16="http://schemas.microsoft.com/office/drawing/2014/main" id="{8468E3FA-DBF7-BC12-4F98-4C0A8843BCD5}"/>
              </a:ext>
            </a:extLst>
          </p:cNvPr>
          <p:cNvCxnSpPr>
            <a:cxnSpLocks noGrp="1" noRot="1" noMove="1" noResize="1" noEditPoints="1" noAdjustHandles="1" noChangeArrowheads="1" noChangeShapeType="1"/>
            <a:endCxn id="12" idx="2"/>
          </p:cNvCxnSpPr>
          <p:nvPr/>
        </p:nvCxnSpPr>
        <p:spPr>
          <a:xfrm flipH="1">
            <a:off x="5479728" y="6314660"/>
            <a:ext cx="357855" cy="7235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6" name="Google Shape;828;p53" descr="High Strength 36T Gear" title="High Strength  36T Gear ">
            <a:extLst>
              <a:ext uri="{FF2B5EF4-FFF2-40B4-BE49-F238E27FC236}">
                <a16:creationId xmlns:a16="http://schemas.microsoft.com/office/drawing/2014/main" id="{E1516E66-9E3A-6FDD-74E3-6468CA13D18D}"/>
              </a:ext>
            </a:extLst>
          </p:cNvPr>
          <p:cNvPicPr preferRelativeResize="0">
            <a:picLocks noGrp="1" noRot="1" noMove="1" noResize="1" noEditPoints="1" noAdjustHandles="1" noChangeArrowheads="1" noChangeShapeType="1" noCrop="1"/>
          </p:cNvPicPr>
          <p:nvPr/>
        </p:nvPicPr>
        <p:blipFill>
          <a:blip r:embed="rId8">
            <a:alphaModFix/>
          </a:blip>
          <a:stretch>
            <a:fillRect/>
          </a:stretch>
        </p:blipFill>
        <p:spPr>
          <a:xfrm>
            <a:off x="3131187" y="6660280"/>
            <a:ext cx="722376" cy="722376"/>
          </a:xfrm>
          <a:prstGeom prst="rect">
            <a:avLst/>
          </a:prstGeom>
          <a:noFill/>
          <a:ln>
            <a:noFill/>
          </a:ln>
        </p:spPr>
      </p:pic>
      <p:cxnSp>
        <p:nvCxnSpPr>
          <p:cNvPr id="17" name="Straight Arrow Connector 16">
            <a:extLst>
              <a:ext uri="{FF2B5EF4-FFF2-40B4-BE49-F238E27FC236}">
                <a16:creationId xmlns:a16="http://schemas.microsoft.com/office/drawing/2014/main" id="{4C09B59B-6626-D8B8-8142-2EABAB679153}"/>
              </a:ext>
            </a:extLst>
          </p:cNvPr>
          <p:cNvCxnSpPr>
            <a:cxnSpLocks noGrp="1" noRot="1" noMove="1" noResize="1" noEditPoints="1" noAdjustHandles="1" noChangeArrowheads="1" noChangeShapeType="1"/>
          </p:cNvCxnSpPr>
          <p:nvPr/>
        </p:nvCxnSpPr>
        <p:spPr>
          <a:xfrm flipH="1" flipV="1">
            <a:off x="3551583" y="7063408"/>
            <a:ext cx="609600" cy="13914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20BAB6AF-7BB2-D035-1A3F-07BAC40F224F}"/>
              </a:ext>
            </a:extLst>
          </p:cNvPr>
          <p:cNvPicPr>
            <a:picLocks noGrp="1" noRot="1" noChangeAspect="1" noMove="1" noResize="1" noEditPoints="1" noAdjustHandles="1" noChangeArrowheads="1" noChangeShapeType="1" noCrop="1"/>
          </p:cNvPicPr>
          <p:nvPr/>
        </p:nvPicPr>
        <p:blipFill>
          <a:blip r:embed="rId9"/>
          <a:stretch>
            <a:fillRect/>
          </a:stretch>
        </p:blipFill>
        <p:spPr>
          <a:xfrm>
            <a:off x="1755966" y="2963850"/>
            <a:ext cx="3438887" cy="1800618"/>
          </a:xfrm>
          <a:prstGeom prst="rect">
            <a:avLst/>
          </a:prstGeom>
        </p:spPr>
      </p:pic>
      <p:cxnSp>
        <p:nvCxnSpPr>
          <p:cNvPr id="21" name="Straight Arrow Connector 20">
            <a:extLst>
              <a:ext uri="{FF2B5EF4-FFF2-40B4-BE49-F238E27FC236}">
                <a16:creationId xmlns:a16="http://schemas.microsoft.com/office/drawing/2014/main" id="{4FD37C4A-4A53-7DAE-06D5-0FEAAF33704A}"/>
              </a:ext>
            </a:extLst>
          </p:cNvPr>
          <p:cNvCxnSpPr>
            <a:cxnSpLocks noGrp="1" noRot="1" noMove="1" noResize="1" noEditPoints="1" noAdjustHandles="1" noChangeArrowheads="1" noChangeShapeType="1"/>
          </p:cNvCxnSpPr>
          <p:nvPr/>
        </p:nvCxnSpPr>
        <p:spPr>
          <a:xfrm>
            <a:off x="702365" y="5751443"/>
            <a:ext cx="808383" cy="4505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62320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7" name="Google Shape;247;p3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8" name="Google Shape;248;p31"/>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9" name="Google Shape;249;p31"/>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C3559A2-98A8-2AF7-D8DF-F7A54D4BE563}"/>
              </a:ext>
            </a:extLst>
          </p:cNvPr>
          <p:cNvSpPr txBox="1"/>
          <p:nvPr/>
        </p:nvSpPr>
        <p:spPr>
          <a:xfrm>
            <a:off x="225287" y="251792"/>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7181977E-261F-078B-DA50-058AF16B22F5}"/>
              </a:ext>
            </a:extLst>
          </p:cNvPr>
          <p:cNvSpPr txBox="1"/>
          <p:nvPr/>
        </p:nvSpPr>
        <p:spPr>
          <a:xfrm>
            <a:off x="212035" y="795131"/>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5" name="Google Shape;255;p3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6" name="Google Shape;256;p32"/>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7" name="Google Shape;257;p32"/>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pic>
        <p:nvPicPr>
          <p:cNvPr id="258" name="Google Shape;258;p32"/>
          <p:cNvPicPr preferRelativeResize="0"/>
          <p:nvPr/>
        </p:nvPicPr>
        <p:blipFill>
          <a:blip r:embed="rId3">
            <a:alphaModFix/>
          </a:blip>
          <a:stretch>
            <a:fillRect/>
          </a:stretch>
        </p:blipFill>
        <p:spPr>
          <a:xfrm>
            <a:off x="-228600" y="2965771"/>
            <a:ext cx="457200" cy="9144003"/>
          </a:xfrm>
          <a:prstGeom prst="rect">
            <a:avLst/>
          </a:prstGeom>
          <a:noFill/>
          <a:ln>
            <a:noFill/>
          </a:ln>
        </p:spPr>
      </p:pic>
      <p:pic>
        <p:nvPicPr>
          <p:cNvPr id="259" name="Google Shape;259;p32"/>
          <p:cNvPicPr preferRelativeResize="0"/>
          <p:nvPr/>
        </p:nvPicPr>
        <p:blipFill>
          <a:blip r:embed="rId4">
            <a:alphaModFix/>
          </a:blip>
          <a:stretch>
            <a:fillRect/>
          </a:stretch>
        </p:blipFill>
        <p:spPr>
          <a:xfrm>
            <a:off x="215031" y="2526968"/>
            <a:ext cx="9144003" cy="457200"/>
          </a:xfrm>
          <a:prstGeom prst="rect">
            <a:avLst/>
          </a:prstGeom>
          <a:noFill/>
          <a:ln>
            <a:noFill/>
          </a:ln>
        </p:spPr>
      </p:pic>
      <p:sp>
        <p:nvSpPr>
          <p:cNvPr id="2" name="TextBox 1">
            <a:extLst>
              <a:ext uri="{FF2B5EF4-FFF2-40B4-BE49-F238E27FC236}">
                <a16:creationId xmlns:a16="http://schemas.microsoft.com/office/drawing/2014/main" id="{28A96B6C-BD47-6221-25BE-8DF52CD4F3AF}"/>
              </a:ext>
            </a:extLst>
          </p:cNvPr>
          <p:cNvSpPr txBox="1"/>
          <p:nvPr/>
        </p:nvSpPr>
        <p:spPr>
          <a:xfrm>
            <a:off x="278296" y="291548"/>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D1CA7A3B-C31F-74D7-03B4-E0242170D598}"/>
              </a:ext>
            </a:extLst>
          </p:cNvPr>
          <p:cNvSpPr txBox="1"/>
          <p:nvPr/>
        </p:nvSpPr>
        <p:spPr>
          <a:xfrm>
            <a:off x="265044" y="834887"/>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5" name="Google Shape;265;p3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6" name="Google Shape;266;p33"/>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7" name="Google Shape;267;p33"/>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pic>
        <p:nvPicPr>
          <p:cNvPr id="268" name="Google Shape;268;p33"/>
          <p:cNvPicPr preferRelativeResize="0"/>
          <p:nvPr/>
        </p:nvPicPr>
        <p:blipFill>
          <a:blip r:embed="rId3">
            <a:alphaModFix/>
          </a:blip>
          <a:stretch>
            <a:fillRect/>
          </a:stretch>
        </p:blipFill>
        <p:spPr>
          <a:xfrm>
            <a:off x="0" y="2280252"/>
            <a:ext cx="240030" cy="8000998"/>
          </a:xfrm>
          <a:prstGeom prst="rect">
            <a:avLst/>
          </a:prstGeom>
          <a:noFill/>
          <a:ln>
            <a:noFill/>
          </a:ln>
        </p:spPr>
      </p:pic>
      <p:pic>
        <p:nvPicPr>
          <p:cNvPr id="269" name="Google Shape;269;p33"/>
          <p:cNvPicPr preferRelativeResize="0"/>
          <p:nvPr/>
        </p:nvPicPr>
        <p:blipFill>
          <a:blip r:embed="rId4">
            <a:alphaModFix/>
          </a:blip>
          <a:stretch>
            <a:fillRect/>
          </a:stretch>
        </p:blipFill>
        <p:spPr>
          <a:xfrm>
            <a:off x="211320" y="2057046"/>
            <a:ext cx="8000998" cy="239110"/>
          </a:xfrm>
          <a:prstGeom prst="rect">
            <a:avLst/>
          </a:prstGeom>
          <a:noFill/>
          <a:ln>
            <a:noFill/>
          </a:ln>
        </p:spPr>
      </p:pic>
      <p:sp>
        <p:nvSpPr>
          <p:cNvPr id="2" name="TextBox 1">
            <a:extLst>
              <a:ext uri="{FF2B5EF4-FFF2-40B4-BE49-F238E27FC236}">
                <a16:creationId xmlns:a16="http://schemas.microsoft.com/office/drawing/2014/main" id="{12602EFF-8E99-81D3-8094-235AF8B95EE2}"/>
              </a:ext>
            </a:extLst>
          </p:cNvPr>
          <p:cNvSpPr txBox="1"/>
          <p:nvPr/>
        </p:nvSpPr>
        <p:spPr>
          <a:xfrm>
            <a:off x="0" y="0"/>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C2D532B0-4147-9E06-09B6-091097A44A7D}"/>
              </a:ext>
            </a:extLst>
          </p:cNvPr>
          <p:cNvSpPr txBox="1"/>
          <p:nvPr/>
        </p:nvSpPr>
        <p:spPr>
          <a:xfrm>
            <a:off x="0" y="516835"/>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4" name="Rectangle 3">
            <a:extLst>
              <a:ext uri="{FF2B5EF4-FFF2-40B4-BE49-F238E27FC236}">
                <a16:creationId xmlns:a16="http://schemas.microsoft.com/office/drawing/2014/main" id="{D01F6F0C-932D-9C99-E821-464D4D65FD3D}"/>
              </a:ext>
            </a:extLst>
          </p:cNvPr>
          <p:cNvSpPr>
            <a:spLocks noGrp="1" noRot="1" noMove="1" noResize="1" noEditPoints="1" noAdjustHandles="1" noChangeArrowheads="1" noChangeShapeType="1"/>
          </p:cNvSpPr>
          <p:nvPr/>
        </p:nvSpPr>
        <p:spPr>
          <a:xfrm>
            <a:off x="0" y="-1"/>
            <a:ext cx="7772400" cy="24914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Google Shape;274;p34"/>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5" name="Google Shape;275;p34"/>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6" name="Google Shape;276;p34"/>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7" name="Google Shape;277;p34"/>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pic>
        <p:nvPicPr>
          <p:cNvPr id="278" name="Google Shape;278;p34"/>
          <p:cNvPicPr preferRelativeResize="0"/>
          <p:nvPr/>
        </p:nvPicPr>
        <p:blipFill>
          <a:blip r:embed="rId3">
            <a:alphaModFix/>
          </a:blip>
          <a:stretch>
            <a:fillRect/>
          </a:stretch>
        </p:blipFill>
        <p:spPr>
          <a:xfrm>
            <a:off x="0" y="2480895"/>
            <a:ext cx="174934" cy="5340099"/>
          </a:xfrm>
          <a:prstGeom prst="rect">
            <a:avLst/>
          </a:prstGeom>
          <a:noFill/>
          <a:ln>
            <a:noFill/>
          </a:ln>
        </p:spPr>
      </p:pic>
      <p:pic>
        <p:nvPicPr>
          <p:cNvPr id="279" name="Google Shape;279;p34"/>
          <p:cNvPicPr preferRelativeResize="0"/>
          <p:nvPr/>
        </p:nvPicPr>
        <p:blipFill>
          <a:blip r:embed="rId4">
            <a:alphaModFix/>
          </a:blip>
          <a:stretch>
            <a:fillRect/>
          </a:stretch>
        </p:blipFill>
        <p:spPr>
          <a:xfrm>
            <a:off x="173707" y="2332469"/>
            <a:ext cx="5340099" cy="174934"/>
          </a:xfrm>
          <a:prstGeom prst="rect">
            <a:avLst/>
          </a:prstGeom>
          <a:noFill/>
          <a:ln>
            <a:noFill/>
          </a:ln>
        </p:spPr>
      </p:pic>
      <p:sp>
        <p:nvSpPr>
          <p:cNvPr id="2" name="TextBox 1">
            <a:extLst>
              <a:ext uri="{FF2B5EF4-FFF2-40B4-BE49-F238E27FC236}">
                <a16:creationId xmlns:a16="http://schemas.microsoft.com/office/drawing/2014/main" id="{A61D1681-338D-6CF2-8343-FDF2181AB0BB}"/>
              </a:ext>
            </a:extLst>
          </p:cNvPr>
          <p:cNvSpPr txBox="1"/>
          <p:nvPr/>
        </p:nvSpPr>
        <p:spPr>
          <a:xfrm>
            <a:off x="212035" y="159027"/>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C17FD84D-4FED-EEF0-462C-33F3797F62CB}"/>
              </a:ext>
            </a:extLst>
          </p:cNvPr>
          <p:cNvSpPr txBox="1"/>
          <p:nvPr/>
        </p:nvSpPr>
        <p:spPr>
          <a:xfrm>
            <a:off x="106018" y="622853"/>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p:nvSpPr>
          <p:cNvPr id="2" name="Subtitle 1">
            <a:extLst>
              <a:ext uri="{FF2B5EF4-FFF2-40B4-BE49-F238E27FC236}">
                <a16:creationId xmlns:a16="http://schemas.microsoft.com/office/drawing/2014/main" id="{EF046252-C638-926D-A767-492CD0EA4D98}"/>
              </a:ext>
            </a:extLst>
          </p:cNvPr>
          <p:cNvSpPr txBox="1">
            <a:spLocks noGrp="1"/>
          </p:cNvSpPr>
          <p:nvPr>
            <p:ph type="subTitle" idx="4"/>
          </p:nvPr>
        </p:nvSpPr>
        <p:spPr>
          <a:xfrm>
            <a:off x="192570" y="1403835"/>
            <a:ext cx="7579830" cy="1643335"/>
          </a:xfrm>
          <a:prstGeom prst="rect">
            <a:avLst/>
          </a:prstGeom>
          <a:noFill/>
        </p:spPr>
        <p:txBody>
          <a:bodyPr wrap="square" rtlCol="0">
            <a:spAutoFit/>
          </a:bodyPr>
          <a:lstStyle/>
          <a:p>
            <a:pPr marL="0" marR="0">
              <a:lnSpc>
                <a:spcPct val="107000"/>
              </a:lnSpc>
              <a:spcBef>
                <a:spcPts val="10"/>
              </a:spcBef>
              <a:spcAft>
                <a:spcPts val="80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Use this worksheet to test the mechanism that you researched, planned, and then built.</a:t>
            </a:r>
            <a:endPar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10"/>
              </a:spcBef>
              <a:spcAft>
                <a:spcPts val="800"/>
              </a:spcAft>
            </a:pPr>
            <a:r>
              <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Does the mechanism perform the function as intended?</a:t>
            </a:r>
          </a:p>
          <a:p>
            <a:pPr marL="0" marR="0">
              <a:spcBef>
                <a:spcPts val="10"/>
              </a:spcBef>
              <a:spcAft>
                <a:spcPts val="800"/>
              </a:spcAft>
            </a:pPr>
            <a:r>
              <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Does the mechanism fit within the games rule requirements?</a:t>
            </a:r>
          </a:p>
          <a:p>
            <a:pPr marL="0" marR="0" lvl="0" indent="0">
              <a:spcBef>
                <a:spcPts val="10"/>
              </a:spcBef>
              <a:spcAft>
                <a:spcPts val="800"/>
              </a:spcAft>
            </a:pPr>
            <a:r>
              <a:rPr lang="en-US" sz="1600" b="1" kern="100">
                <a:latin typeface="Calibri" panose="020F0502020204030204" pitchFamily="34" charset="0"/>
                <a:ea typeface="Calibri" panose="020F0502020204030204" pitchFamily="34" charset="0"/>
                <a:cs typeface="Times New Roman" panose="02020603050405020304" pitchFamily="18" charset="0"/>
              </a:rPr>
              <a:t>Durability testing, does the mechanism hold up to the following?</a:t>
            </a:r>
          </a:p>
          <a:p>
            <a:endParaRPr lang="en-US"/>
          </a:p>
        </p:txBody>
      </p:sp>
      <p:sp>
        <p:nvSpPr>
          <p:cNvPr id="227" name="Google Shape;227;p28"/>
          <p:cNvSpPr txBox="1">
            <a:spLocks noGrp="1" noChangeAspect="1"/>
          </p:cNvSpPr>
          <p:nvPr>
            <p:ph type="subTitle" idx="3"/>
          </p:nvPr>
        </p:nvSpPr>
        <p:spPr>
          <a:xfrm>
            <a:off x="5911574" y="972451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36A4DEA4-BFE6-90FA-D076-54D7DB143536}"/>
              </a:ext>
            </a:extLst>
          </p:cNvPr>
          <p:cNvSpPr txBox="1">
            <a:spLocks noChangeAspect="1"/>
          </p:cNvSpPr>
          <p:nvPr/>
        </p:nvSpPr>
        <p:spPr>
          <a:xfrm>
            <a:off x="133074" y="7411830"/>
            <a:ext cx="7248939" cy="132343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10"/>
              </a:spcBef>
              <a:spcAft>
                <a:spcPts val="0"/>
              </a:spcAft>
              <a:buClr>
                <a:srgbClr val="000000"/>
              </a:buClr>
              <a:buSzTx/>
              <a:buFont typeface="Arial"/>
              <a:buNone/>
              <a:tabLst/>
              <a:defRPr/>
            </a:pPr>
            <a:r>
              <a:rPr kumimoji="0" lang="en-US" sz="16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Test Feedback</a:t>
            </a:r>
            <a:r>
              <a:rPr kumimoji="0" lang="en-US" sz="14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a:t>
            </a:r>
          </a:p>
          <a:p>
            <a:pPr marL="0" marR="0" lvl="0" indent="0" algn="l" defTabSz="914400" rtl="0" eaLnBrk="1" fontAlgn="auto" latinLnBrk="0" hangingPunct="1">
              <a:spcBef>
                <a:spcPts val="10"/>
              </a:spcBef>
              <a:spcAft>
                <a:spcPts val="0"/>
              </a:spcAft>
              <a:buClr>
                <a:srgbClr val="000000"/>
              </a:buClr>
              <a:buSzTx/>
              <a:buFont typeface="Arial"/>
              <a:buNone/>
              <a:tabLst/>
              <a:defRPr/>
            </a:pPr>
            <a:r>
              <a:rPr kumimoji="0" lang="en-US" sz="1400" b="0" i="0" u="none" strike="noStrike" kern="100" cap="none" spc="0" normalizeH="0" baseline="0" noProof="0">
                <a:ln>
                  <a:noFill/>
                </a:ln>
                <a:solidFill>
                  <a:schemeClr val="tx1">
                    <a:lumMod val="65000"/>
                    <a:lumOff val="35000"/>
                  </a:scheme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What did you learn from your testing? </a:t>
            </a:r>
            <a:r>
              <a:rPr lang="en-US"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Think about usable quantitative data (measurements) and qualitative data (observations and opinions).</a:t>
            </a:r>
            <a:r>
              <a:rPr kumimoji="0" lang="en-US" sz="1400" b="0" i="0" u="none" strike="noStrike" kern="100" cap="none" spc="0" normalizeH="0" baseline="0" noProof="0">
                <a:ln>
                  <a:noFill/>
                </a:ln>
                <a:solidFill>
                  <a:schemeClr val="tx1">
                    <a:lumMod val="65000"/>
                    <a:lumOff val="35000"/>
                  </a:scheme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Do we need a full redesign, or can we change something small to gain the functionality that we wanted? If redesign is needed, go back to the research/brainstorm step, and do that worksheet again!</a:t>
            </a:r>
          </a:p>
        </p:txBody>
      </p:sp>
      <p:sp>
        <p:nvSpPr>
          <p:cNvPr id="9" name="TextBox 8">
            <a:extLst>
              <a:ext uri="{FF2B5EF4-FFF2-40B4-BE49-F238E27FC236}">
                <a16:creationId xmlns:a16="http://schemas.microsoft.com/office/drawing/2014/main" id="{B83A36B9-6B45-7BD7-3112-2EF0879D0251}"/>
              </a:ext>
            </a:extLst>
          </p:cNvPr>
          <p:cNvSpPr txBox="1"/>
          <p:nvPr/>
        </p:nvSpPr>
        <p:spPr>
          <a:xfrm>
            <a:off x="139148" y="92765"/>
            <a:ext cx="7825408" cy="1220847"/>
          </a:xfrm>
          <a:prstGeom prst="rect">
            <a:avLst/>
          </a:prstGeom>
          <a:noFill/>
        </p:spPr>
        <p:txBody>
          <a:bodyPr wrap="square" numCol="1">
            <a:spAutoFit/>
          </a:bodyPr>
          <a:lstStyle/>
          <a:p>
            <a:pPr marL="0" marR="0" lvl="0" indent="0" algn="l" defTabSz="914400" rtl="0" eaLnBrk="1" fontAlgn="auto" latinLnBrk="0" hangingPunct="1">
              <a:lnSpc>
                <a:spcPct val="100000"/>
              </a:lnSpc>
              <a:spcBef>
                <a:spcPts val="0"/>
              </a:spcBef>
              <a:spcAft>
                <a:spcPts val="800"/>
              </a:spcAft>
              <a:buClr>
                <a:srgbClr val="000000"/>
              </a:buClr>
              <a:buSzTx/>
              <a:buFont typeface="Arial"/>
              <a:buNone/>
              <a:tabLst/>
              <a:defRPr/>
            </a:pPr>
            <a:r>
              <a:rPr kumimoji="0" lang="en-US" sz="28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Testing Worksheet</a:t>
            </a:r>
          </a:p>
          <a:p>
            <a:pPr marL="0" marR="0" lvl="0" indent="0" algn="l" defTabSz="914400" rtl="0" eaLnBrk="1" fontAlgn="auto" latinLnBrk="0" hangingPunct="1">
              <a:spcBef>
                <a:spcPts val="0"/>
              </a:spcBef>
              <a:spcAft>
                <a:spcPts val="800"/>
              </a:spcAft>
              <a:buClr>
                <a:srgbClr val="000000"/>
              </a:buClr>
              <a:buSzTx/>
              <a:buFont typeface="Arial"/>
              <a:buNone/>
              <a:tabLst/>
              <a:defRPr/>
            </a:pPr>
            <a:r>
              <a:rPr kumimoji="0" lang="en-US" sz="1600" b="1" i="0" u="none" strike="noStrike" kern="100" cap="none" spc="0" normalizeH="0" baseline="0" noProof="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Mechanism:                                                              Builder:</a:t>
            </a:r>
          </a:p>
          <a:p>
            <a:pPr marL="0" marR="0" lvl="0" indent="0" algn="l" defTabSz="914400" rtl="0" eaLnBrk="1" fontAlgn="auto" latinLnBrk="0" hangingPunct="1">
              <a:spcBef>
                <a:spcPts val="0"/>
              </a:spcBef>
              <a:spcAft>
                <a:spcPts val="800"/>
              </a:spcAft>
              <a:buClr>
                <a:srgbClr val="000000"/>
              </a:buClr>
              <a:buSzTx/>
              <a:buFont typeface="Arial"/>
              <a:buNone/>
              <a:tabLst/>
              <a:defRPr/>
            </a:pPr>
            <a:r>
              <a:rPr lang="en-US" sz="1600" b="1" kern="100">
                <a:solidFill>
                  <a:srgbClr val="000000">
                    <a:lumMod val="65000"/>
                    <a:lumOff val="35000"/>
                  </a:srgbClr>
                </a:solidFill>
                <a:latin typeface="Calibri" panose="020F0502020204030204" pitchFamily="34" charset="0"/>
                <a:ea typeface="Calibri" panose="020F0502020204030204" pitchFamily="34" charset="0"/>
                <a:cs typeface="Times New Roman" panose="02020603050405020304" pitchFamily="18" charset="0"/>
              </a:rPr>
              <a:t>                                                                                     Tester:</a:t>
            </a:r>
            <a:r>
              <a:rPr kumimoji="0" lang="en-US" sz="12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
        <p:nvSpPr>
          <p:cNvPr id="12" name="TextBox 11">
            <a:extLst>
              <a:ext uri="{FF2B5EF4-FFF2-40B4-BE49-F238E27FC236}">
                <a16:creationId xmlns:a16="http://schemas.microsoft.com/office/drawing/2014/main" id="{CF9957A6-2CC7-A4FB-7E0F-4894484F17EF}"/>
              </a:ext>
            </a:extLst>
          </p:cNvPr>
          <p:cNvSpPr txBox="1"/>
          <p:nvPr/>
        </p:nvSpPr>
        <p:spPr>
          <a:xfrm>
            <a:off x="5285412" y="2096052"/>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1E3A5FDB-01A9-4564-AF6B-34535DC21207}"/>
              </a:ext>
            </a:extLst>
          </p:cNvPr>
          <p:cNvSpPr txBox="1"/>
          <p:nvPr/>
        </p:nvSpPr>
        <p:spPr>
          <a:xfrm>
            <a:off x="208660" y="8699500"/>
            <a:ext cx="7209183" cy="871270"/>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TextBox 17">
            <a:extLst>
              <a:ext uri="{FF2B5EF4-FFF2-40B4-BE49-F238E27FC236}">
                <a16:creationId xmlns:a16="http://schemas.microsoft.com/office/drawing/2014/main" id="{459AE218-CAC8-7AD4-C7FF-C45C732E86A9}"/>
              </a:ext>
            </a:extLst>
          </p:cNvPr>
          <p:cNvSpPr txBox="1"/>
          <p:nvPr/>
        </p:nvSpPr>
        <p:spPr>
          <a:xfrm>
            <a:off x="6466510" y="961445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27;p28">
            <a:extLst>
              <a:ext uri="{FF2B5EF4-FFF2-40B4-BE49-F238E27FC236}">
                <a16:creationId xmlns:a16="http://schemas.microsoft.com/office/drawing/2014/main" id="{66DD8841-0451-909A-9228-D00CDD5F84A7}"/>
              </a:ext>
            </a:extLst>
          </p:cNvPr>
          <p:cNvSpPr txBox="1">
            <a:spLocks noChangeAspect="1"/>
          </p:cNvSpPr>
          <p:nvPr/>
        </p:nvSpPr>
        <p:spPr>
          <a:xfrm>
            <a:off x="3863010"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500" b="0" i="0" u="none" strike="noStrike" kern="0" cap="none" spc="0" normalizeH="0" baseline="0" noProof="0">
                <a:ln>
                  <a:noFill/>
                </a:ln>
                <a:solidFill>
                  <a:srgbClr val="000000"/>
                </a:solidFill>
                <a:effectLst/>
                <a:uLnTx/>
                <a:uFillTx/>
                <a:latin typeface="Roboto"/>
                <a:ea typeface="Roboto"/>
                <a:cs typeface="Roboto"/>
                <a:sym typeface="Roboto"/>
              </a:rPr>
              <a:t>Date:</a:t>
            </a:r>
          </a:p>
        </p:txBody>
      </p:sp>
      <p:sp>
        <p:nvSpPr>
          <p:cNvPr id="21" name="TextBox 20">
            <a:extLst>
              <a:ext uri="{FF2B5EF4-FFF2-40B4-BE49-F238E27FC236}">
                <a16:creationId xmlns:a16="http://schemas.microsoft.com/office/drawing/2014/main" id="{B87CAFE9-2082-52D6-ED72-373170CA9D3C}"/>
              </a:ext>
            </a:extLst>
          </p:cNvPr>
          <p:cNvSpPr txBox="1"/>
          <p:nvPr/>
        </p:nvSpPr>
        <p:spPr>
          <a:xfrm>
            <a:off x="4359965" y="9614452"/>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E26DCE1-3437-6FCE-2183-326E4C46561B}"/>
              </a:ext>
            </a:extLst>
          </p:cNvPr>
          <p:cNvSpPr txBox="1"/>
          <p:nvPr/>
        </p:nvSpPr>
        <p:spPr>
          <a:xfrm>
            <a:off x="4850297" y="463827"/>
            <a:ext cx="251791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5818F606-A7DC-9C26-42EE-70300F913585}"/>
              </a:ext>
            </a:extLst>
          </p:cNvPr>
          <p:cNvSpPr txBox="1"/>
          <p:nvPr/>
        </p:nvSpPr>
        <p:spPr>
          <a:xfrm>
            <a:off x="4858028" y="1697382"/>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517E6A80-13F6-9257-0C4F-DCF002F101EB}"/>
              </a:ext>
            </a:extLst>
          </p:cNvPr>
          <p:cNvSpPr txBox="1"/>
          <p:nvPr/>
        </p:nvSpPr>
        <p:spPr>
          <a:xfrm>
            <a:off x="4843671" y="894522"/>
            <a:ext cx="253779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02DA961D-F667-683A-E067-7487146D6C29}"/>
              </a:ext>
            </a:extLst>
          </p:cNvPr>
          <p:cNvSpPr txBox="1"/>
          <p:nvPr/>
        </p:nvSpPr>
        <p:spPr>
          <a:xfrm>
            <a:off x="4294813" y="7167217"/>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8FBCEE9-7150-DAB0-26DA-C62111B01DDA}"/>
              </a:ext>
            </a:extLst>
          </p:cNvPr>
          <p:cNvSpPr txBox="1"/>
          <p:nvPr/>
        </p:nvSpPr>
        <p:spPr>
          <a:xfrm>
            <a:off x="-420758" y="2686876"/>
            <a:ext cx="3786258" cy="307777"/>
          </a:xfrm>
          <a:prstGeom prst="rect">
            <a:avLst/>
          </a:prstGeom>
          <a:noFill/>
        </p:spPr>
        <p:txBody>
          <a:bodyPr wrap="square" rtlCol="0">
            <a:spAutoFit/>
          </a:bodyPr>
          <a:lstStyle/>
          <a:p>
            <a:pPr algn="ctr"/>
            <a:r>
              <a:rPr lang="en-US"/>
              <a:t>Impact - </a:t>
            </a:r>
            <a:r>
              <a:rPr lang="en-US" sz="1100"/>
              <a:t>(bump from various directions)</a:t>
            </a:r>
          </a:p>
        </p:txBody>
      </p:sp>
      <p:sp>
        <p:nvSpPr>
          <p:cNvPr id="11" name="TextBox 10">
            <a:extLst>
              <a:ext uri="{FF2B5EF4-FFF2-40B4-BE49-F238E27FC236}">
                <a16:creationId xmlns:a16="http://schemas.microsoft.com/office/drawing/2014/main" id="{AD09997B-1083-1464-04C5-6EC35270F724}"/>
              </a:ext>
            </a:extLst>
          </p:cNvPr>
          <p:cNvSpPr txBox="1"/>
          <p:nvPr/>
        </p:nvSpPr>
        <p:spPr>
          <a:xfrm>
            <a:off x="-279400" y="3302554"/>
            <a:ext cx="3725517" cy="307777"/>
          </a:xfrm>
          <a:prstGeom prst="rect">
            <a:avLst/>
          </a:prstGeom>
          <a:noFill/>
        </p:spPr>
        <p:txBody>
          <a:bodyPr wrap="square" rtlCol="0">
            <a:spAutoFit/>
          </a:bodyPr>
          <a:lstStyle/>
          <a:p>
            <a:pPr algn="ctr"/>
            <a:r>
              <a:rPr lang="en-US"/>
              <a:t>Torsion - </a:t>
            </a:r>
            <a:r>
              <a:rPr lang="en-US" sz="1200"/>
              <a:t>(twisting force, try and spin it.)</a:t>
            </a:r>
          </a:p>
        </p:txBody>
      </p:sp>
      <p:sp>
        <p:nvSpPr>
          <p:cNvPr id="19" name="TextBox 18">
            <a:extLst>
              <a:ext uri="{FF2B5EF4-FFF2-40B4-BE49-F238E27FC236}">
                <a16:creationId xmlns:a16="http://schemas.microsoft.com/office/drawing/2014/main" id="{4486028E-6B63-5CAB-7E2B-6606E755B269}"/>
              </a:ext>
            </a:extLst>
          </p:cNvPr>
          <p:cNvSpPr txBox="1"/>
          <p:nvPr/>
        </p:nvSpPr>
        <p:spPr>
          <a:xfrm>
            <a:off x="-705127" y="5181600"/>
            <a:ext cx="5327927" cy="307777"/>
          </a:xfrm>
          <a:prstGeom prst="rect">
            <a:avLst/>
          </a:prstGeom>
          <a:noFill/>
        </p:spPr>
        <p:txBody>
          <a:bodyPr wrap="square" rtlCol="0">
            <a:spAutoFit/>
          </a:bodyPr>
          <a:lstStyle/>
          <a:p>
            <a:pPr algn="ctr"/>
            <a:r>
              <a:rPr lang="en-US"/>
              <a:t>Bending  - </a:t>
            </a:r>
            <a:r>
              <a:rPr lang="en-US" sz="1200"/>
              <a:t>(apply force to one side, then another)</a:t>
            </a:r>
          </a:p>
        </p:txBody>
      </p:sp>
      <p:sp>
        <p:nvSpPr>
          <p:cNvPr id="24" name="TextBox 23">
            <a:extLst>
              <a:ext uri="{FF2B5EF4-FFF2-40B4-BE49-F238E27FC236}">
                <a16:creationId xmlns:a16="http://schemas.microsoft.com/office/drawing/2014/main" id="{FB8ADCAA-48D4-9BA6-8610-131B14C431E5}"/>
              </a:ext>
            </a:extLst>
          </p:cNvPr>
          <p:cNvSpPr txBox="1"/>
          <p:nvPr/>
        </p:nvSpPr>
        <p:spPr>
          <a:xfrm>
            <a:off x="-127000" y="3925401"/>
            <a:ext cx="3225800" cy="307777"/>
          </a:xfrm>
          <a:prstGeom prst="rect">
            <a:avLst/>
          </a:prstGeom>
          <a:noFill/>
        </p:spPr>
        <p:txBody>
          <a:bodyPr wrap="square" rtlCol="0">
            <a:spAutoFit/>
          </a:bodyPr>
          <a:lstStyle/>
          <a:p>
            <a:pPr algn="ctr"/>
            <a:r>
              <a:rPr lang="en-US"/>
              <a:t>Load - </a:t>
            </a:r>
            <a:r>
              <a:rPr lang="en-US" sz="1100"/>
              <a:t>(does it hold appropriate weight)</a:t>
            </a:r>
          </a:p>
        </p:txBody>
      </p:sp>
      <p:sp>
        <p:nvSpPr>
          <p:cNvPr id="25" name="TextBox 24">
            <a:extLst>
              <a:ext uri="{FF2B5EF4-FFF2-40B4-BE49-F238E27FC236}">
                <a16:creationId xmlns:a16="http://schemas.microsoft.com/office/drawing/2014/main" id="{FFD3337B-A316-31FF-C4A0-49994B04274D}"/>
              </a:ext>
            </a:extLst>
          </p:cNvPr>
          <p:cNvSpPr txBox="1"/>
          <p:nvPr/>
        </p:nvSpPr>
        <p:spPr>
          <a:xfrm>
            <a:off x="-884582" y="6446627"/>
            <a:ext cx="5964582" cy="307777"/>
          </a:xfrm>
          <a:prstGeom prst="rect">
            <a:avLst/>
          </a:prstGeom>
          <a:noFill/>
        </p:spPr>
        <p:txBody>
          <a:bodyPr wrap="square" rtlCol="0">
            <a:spAutoFit/>
          </a:bodyPr>
          <a:lstStyle/>
          <a:p>
            <a:pPr algn="ctr"/>
            <a:r>
              <a:rPr lang="en-US"/>
              <a:t>Cycle - </a:t>
            </a:r>
            <a:r>
              <a:rPr lang="en-US" sz="1100"/>
              <a:t>(how many times can it do its function repeatedly)</a:t>
            </a:r>
          </a:p>
        </p:txBody>
      </p:sp>
      <p:sp>
        <p:nvSpPr>
          <p:cNvPr id="26" name="TextBox 25" descr="Pass / Fail">
            <a:extLst>
              <a:ext uri="{FF2B5EF4-FFF2-40B4-BE49-F238E27FC236}">
                <a16:creationId xmlns:a16="http://schemas.microsoft.com/office/drawing/2014/main" id="{F1298948-574A-6751-65BE-B4B4AC5F94D0}"/>
              </a:ext>
              <a:ext uri="{C183D7F6-B498-43B3-948B-1728B52AA6E4}">
                <adec:decorative xmlns:adec="http://schemas.microsoft.com/office/drawing/2017/decorative" val="0"/>
              </a:ext>
            </a:extLst>
          </p:cNvPr>
          <p:cNvSpPr txBox="1"/>
          <p:nvPr/>
        </p:nvSpPr>
        <p:spPr>
          <a:xfrm>
            <a:off x="201546" y="29845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TextBox 31">
            <a:extLst>
              <a:ext uri="{FF2B5EF4-FFF2-40B4-BE49-F238E27FC236}">
                <a16:creationId xmlns:a16="http://schemas.microsoft.com/office/drawing/2014/main" id="{6BF6D2F5-0C02-2BB1-5809-1DD8D7511871}"/>
              </a:ext>
            </a:extLst>
          </p:cNvPr>
          <p:cNvSpPr txBox="1"/>
          <p:nvPr/>
        </p:nvSpPr>
        <p:spPr>
          <a:xfrm>
            <a:off x="-1091096" y="4567027"/>
            <a:ext cx="6183796" cy="307777"/>
          </a:xfrm>
          <a:prstGeom prst="rect">
            <a:avLst/>
          </a:prstGeom>
          <a:noFill/>
        </p:spPr>
        <p:txBody>
          <a:bodyPr wrap="square" rtlCol="0">
            <a:spAutoFit/>
          </a:bodyPr>
          <a:lstStyle/>
          <a:p>
            <a:pPr algn="ctr"/>
            <a:r>
              <a:rPr lang="en-US"/>
              <a:t>Torque - </a:t>
            </a:r>
            <a:r>
              <a:rPr lang="en-US" sz="1100"/>
              <a:t>(if is motorized, can it supply enough power?)</a:t>
            </a:r>
          </a:p>
        </p:txBody>
      </p:sp>
      <p:sp>
        <p:nvSpPr>
          <p:cNvPr id="34" name="TextBox 33">
            <a:extLst>
              <a:ext uri="{FF2B5EF4-FFF2-40B4-BE49-F238E27FC236}">
                <a16:creationId xmlns:a16="http://schemas.microsoft.com/office/drawing/2014/main" id="{0E342D02-4C27-9338-3514-82A07FB9E56A}"/>
              </a:ext>
            </a:extLst>
          </p:cNvPr>
          <p:cNvSpPr txBox="1"/>
          <p:nvPr/>
        </p:nvSpPr>
        <p:spPr>
          <a:xfrm>
            <a:off x="-246822" y="5824879"/>
            <a:ext cx="6139622" cy="307777"/>
          </a:xfrm>
          <a:prstGeom prst="rect">
            <a:avLst/>
          </a:prstGeom>
          <a:noFill/>
        </p:spPr>
        <p:txBody>
          <a:bodyPr wrap="square" rtlCol="0">
            <a:spAutoFit/>
          </a:bodyPr>
          <a:lstStyle/>
          <a:p>
            <a:pPr algn="ctr"/>
            <a:r>
              <a:rPr lang="en-US"/>
              <a:t>Handling - </a:t>
            </a:r>
            <a:r>
              <a:rPr lang="en-US" sz="1100"/>
              <a:t>(Does the robot still drive as expected with the mechanism installed?)</a:t>
            </a:r>
          </a:p>
        </p:txBody>
      </p:sp>
      <p:sp>
        <p:nvSpPr>
          <p:cNvPr id="17" name="TextBox 16">
            <a:extLst>
              <a:ext uri="{FF2B5EF4-FFF2-40B4-BE49-F238E27FC236}">
                <a16:creationId xmlns:a16="http://schemas.microsoft.com/office/drawing/2014/main" id="{A3B9660D-A889-C8B8-1F66-FAAAA8B4E9EC}"/>
              </a:ext>
            </a:extLst>
          </p:cNvPr>
          <p:cNvSpPr txBox="1"/>
          <p:nvPr/>
        </p:nvSpPr>
        <p:spPr>
          <a:xfrm>
            <a:off x="152400" y="7023100"/>
            <a:ext cx="4851400" cy="462884"/>
          </a:xfrm>
          <a:prstGeom prst="rect">
            <a:avLst/>
          </a:prstGeom>
          <a:noFill/>
        </p:spPr>
        <p:txBody>
          <a:bodyPr wrap="square" rtlCol="0">
            <a:spAutoFit/>
          </a:bodyPr>
          <a:lstStyle/>
          <a:p>
            <a:pPr marL="0" marR="0">
              <a:lnSpc>
                <a:spcPct val="200000"/>
              </a:lnSpc>
              <a:spcBef>
                <a:spcPts val="10"/>
              </a:spcBef>
              <a:spcAft>
                <a:spcPts val="800"/>
              </a:spcAft>
            </a:pPr>
            <a:r>
              <a:rPr lang="en-US" sz="1400" kern="1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Does the mechanism perform under </a:t>
            </a:r>
            <a:r>
              <a:rPr lang="en-US" sz="14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game conditions?</a:t>
            </a:r>
          </a:p>
        </p:txBody>
      </p:sp>
      <p:sp>
        <p:nvSpPr>
          <p:cNvPr id="22" name="TextBox 21">
            <a:extLst>
              <a:ext uri="{FF2B5EF4-FFF2-40B4-BE49-F238E27FC236}">
                <a16:creationId xmlns:a16="http://schemas.microsoft.com/office/drawing/2014/main" id="{C6C8CEAE-F9FB-9A90-C2A5-E678BC0262C1}"/>
              </a:ext>
            </a:extLst>
          </p:cNvPr>
          <p:cNvSpPr txBox="1"/>
          <p:nvPr/>
        </p:nvSpPr>
        <p:spPr>
          <a:xfrm>
            <a:off x="895628" y="29830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TextBox 22">
            <a:extLst>
              <a:ext uri="{FF2B5EF4-FFF2-40B4-BE49-F238E27FC236}">
                <a16:creationId xmlns:a16="http://schemas.microsoft.com/office/drawing/2014/main" id="{2968B993-CFE8-A0A7-C93C-3954F4F3D246}"/>
              </a:ext>
            </a:extLst>
          </p:cNvPr>
          <p:cNvSpPr txBox="1"/>
          <p:nvPr/>
        </p:nvSpPr>
        <p:spPr>
          <a:xfrm>
            <a:off x="214246" y="35941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TextBox 34">
            <a:extLst>
              <a:ext uri="{FF2B5EF4-FFF2-40B4-BE49-F238E27FC236}">
                <a16:creationId xmlns:a16="http://schemas.microsoft.com/office/drawing/2014/main" id="{379EA839-763B-96E2-77E4-B5BBFF82BA47}"/>
              </a:ext>
            </a:extLst>
          </p:cNvPr>
          <p:cNvSpPr txBox="1"/>
          <p:nvPr/>
        </p:nvSpPr>
        <p:spPr>
          <a:xfrm>
            <a:off x="882928" y="35926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TextBox 35">
            <a:extLst>
              <a:ext uri="{FF2B5EF4-FFF2-40B4-BE49-F238E27FC236}">
                <a16:creationId xmlns:a16="http://schemas.microsoft.com/office/drawing/2014/main" id="{11B3DB28-988C-4774-FE8A-599C998A79F3}"/>
              </a:ext>
            </a:extLst>
          </p:cNvPr>
          <p:cNvSpPr txBox="1"/>
          <p:nvPr/>
        </p:nvSpPr>
        <p:spPr>
          <a:xfrm>
            <a:off x="226946" y="42291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TextBox 36">
            <a:extLst>
              <a:ext uri="{FF2B5EF4-FFF2-40B4-BE49-F238E27FC236}">
                <a16:creationId xmlns:a16="http://schemas.microsoft.com/office/drawing/2014/main" id="{C07C08B4-545D-B761-003A-22318B79B255}"/>
              </a:ext>
            </a:extLst>
          </p:cNvPr>
          <p:cNvSpPr txBox="1"/>
          <p:nvPr/>
        </p:nvSpPr>
        <p:spPr>
          <a:xfrm>
            <a:off x="895628" y="42276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TextBox 37">
            <a:extLst>
              <a:ext uri="{FF2B5EF4-FFF2-40B4-BE49-F238E27FC236}">
                <a16:creationId xmlns:a16="http://schemas.microsoft.com/office/drawing/2014/main" id="{3E5142FD-077F-901D-0A41-7F1B6EF2A01D}"/>
              </a:ext>
            </a:extLst>
          </p:cNvPr>
          <p:cNvSpPr txBox="1"/>
          <p:nvPr/>
        </p:nvSpPr>
        <p:spPr>
          <a:xfrm>
            <a:off x="239646" y="48514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TextBox 38">
            <a:extLst>
              <a:ext uri="{FF2B5EF4-FFF2-40B4-BE49-F238E27FC236}">
                <a16:creationId xmlns:a16="http://schemas.microsoft.com/office/drawing/2014/main" id="{361E9F06-AE13-D285-4D31-E9A4067348ED}"/>
              </a:ext>
            </a:extLst>
          </p:cNvPr>
          <p:cNvSpPr txBox="1"/>
          <p:nvPr/>
        </p:nvSpPr>
        <p:spPr>
          <a:xfrm>
            <a:off x="908328" y="48499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TextBox 39">
            <a:extLst>
              <a:ext uri="{FF2B5EF4-FFF2-40B4-BE49-F238E27FC236}">
                <a16:creationId xmlns:a16="http://schemas.microsoft.com/office/drawing/2014/main" id="{7509CAAE-1A1C-FE83-33D6-7AA966965198}"/>
              </a:ext>
            </a:extLst>
          </p:cNvPr>
          <p:cNvSpPr txBox="1"/>
          <p:nvPr/>
        </p:nvSpPr>
        <p:spPr>
          <a:xfrm>
            <a:off x="252346" y="54737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TextBox 40">
            <a:extLst>
              <a:ext uri="{FF2B5EF4-FFF2-40B4-BE49-F238E27FC236}">
                <a16:creationId xmlns:a16="http://schemas.microsoft.com/office/drawing/2014/main" id="{E2A9533C-5E2F-7F49-D814-87AF102AAEF5}"/>
              </a:ext>
            </a:extLst>
          </p:cNvPr>
          <p:cNvSpPr txBox="1"/>
          <p:nvPr/>
        </p:nvSpPr>
        <p:spPr>
          <a:xfrm>
            <a:off x="921028" y="54722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TextBox 41">
            <a:extLst>
              <a:ext uri="{FF2B5EF4-FFF2-40B4-BE49-F238E27FC236}">
                <a16:creationId xmlns:a16="http://schemas.microsoft.com/office/drawing/2014/main" id="{A5702941-D673-DF38-A800-8912719CB50F}"/>
              </a:ext>
            </a:extLst>
          </p:cNvPr>
          <p:cNvSpPr txBox="1"/>
          <p:nvPr/>
        </p:nvSpPr>
        <p:spPr>
          <a:xfrm>
            <a:off x="252346" y="61087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TextBox 42">
            <a:extLst>
              <a:ext uri="{FF2B5EF4-FFF2-40B4-BE49-F238E27FC236}">
                <a16:creationId xmlns:a16="http://schemas.microsoft.com/office/drawing/2014/main" id="{58F4139F-2F36-4E31-A199-8BEEB1B945FE}"/>
              </a:ext>
            </a:extLst>
          </p:cNvPr>
          <p:cNvSpPr txBox="1"/>
          <p:nvPr/>
        </p:nvSpPr>
        <p:spPr>
          <a:xfrm>
            <a:off x="921028" y="61072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TextBox 43">
            <a:extLst>
              <a:ext uri="{FF2B5EF4-FFF2-40B4-BE49-F238E27FC236}">
                <a16:creationId xmlns:a16="http://schemas.microsoft.com/office/drawing/2014/main" id="{49743FF9-0987-8CD0-B55C-98B317AD3126}"/>
              </a:ext>
            </a:extLst>
          </p:cNvPr>
          <p:cNvSpPr txBox="1"/>
          <p:nvPr/>
        </p:nvSpPr>
        <p:spPr>
          <a:xfrm>
            <a:off x="252346" y="67310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TextBox 44">
            <a:extLst>
              <a:ext uri="{FF2B5EF4-FFF2-40B4-BE49-F238E27FC236}">
                <a16:creationId xmlns:a16="http://schemas.microsoft.com/office/drawing/2014/main" id="{35BE432F-1E65-BE8F-BE0D-A7ADE1ED1433}"/>
              </a:ext>
            </a:extLst>
          </p:cNvPr>
          <p:cNvSpPr txBox="1"/>
          <p:nvPr/>
        </p:nvSpPr>
        <p:spPr>
          <a:xfrm>
            <a:off x="921028" y="67295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57381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PORT</a:t>
            </a:r>
            <a:endParaRPr/>
          </a:p>
        </p:txBody>
      </p:sp>
      <p:sp>
        <p:nvSpPr>
          <p:cNvPr id="285" name="Google Shape;285;p35"/>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6" name="Google Shape;286;p35"/>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7" name="Google Shape;287;p35"/>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8" name="Google Shape;288;p35"/>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9" name="Google Shape;289;p35"/>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0" name="Google Shape;290;p35"/>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1" name="Google Shape;291;p35"/>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2" name="Google Shape;292;p35"/>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3" name="Google Shape;293;p35"/>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4" name="Google Shape;294;p35"/>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5" name="Google Shape;295;p35"/>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PORT</a:t>
            </a:r>
            <a:endParaRPr/>
          </a:p>
        </p:txBody>
      </p:sp>
      <p:sp>
        <p:nvSpPr>
          <p:cNvPr id="296" name="Google Shape;296;p35"/>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7" name="Google Shape;297;p35"/>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8" name="Google Shape;298;p35"/>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9" name="Google Shape;299;p35"/>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0" name="Google Shape;300;p35"/>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1" name="Google Shape;301;p35"/>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2" name="Google Shape;302;p35"/>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3" name="Google Shape;303;p35"/>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4" name="Google Shape;304;p35"/>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5" name="Google Shape;305;p35"/>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6" name="Google Shape;306;p35"/>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7" name="Google Shape;307;p35"/>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8" name="Google Shape;308;p35"/>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9" name="Google Shape;309;p35"/>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0" name="Google Shape;310;p35"/>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1" name="Google Shape;311;p35"/>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2" name="Google Shape;312;p35"/>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3" name="Google Shape;313;p3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4" name="Google Shape;314;p35"/>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5" name="Google Shape;315;p35"/>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6" name="Google Shape;316;p35"/>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3BC2C-5ACA-3833-0097-AA30979EA6CD}"/>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7D35BFE6-9538-11D0-760F-836F9A4713A6}"/>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13059F1F-6CF1-30E1-CD99-25A7DDBD249F}"/>
              </a:ext>
            </a:extLst>
          </p:cNvPr>
          <p:cNvSpPr>
            <a:spLocks noGrp="1"/>
          </p:cNvSpPr>
          <p:nvPr>
            <p:ph type="subTitle" idx="2"/>
          </p:nvPr>
        </p:nvSpPr>
        <p:spPr/>
        <p:txBody>
          <a:bodyPr/>
          <a:lstStyle/>
          <a:p>
            <a:r>
              <a:rPr lang="en-US"/>
              <a:t>/0813/2025</a:t>
            </a:r>
          </a:p>
        </p:txBody>
      </p:sp>
      <p:sp>
        <p:nvSpPr>
          <p:cNvPr id="5" name="Subtitle 4">
            <a:extLst>
              <a:ext uri="{FF2B5EF4-FFF2-40B4-BE49-F238E27FC236}">
                <a16:creationId xmlns:a16="http://schemas.microsoft.com/office/drawing/2014/main" id="{082D18AF-9B6C-1399-DB1B-7D1C5A757DEB}"/>
              </a:ext>
            </a:extLst>
          </p:cNvPr>
          <p:cNvSpPr>
            <a:spLocks noGrp="1"/>
          </p:cNvSpPr>
          <p:nvPr>
            <p:ph type="subTitle" idx="3"/>
          </p:nvPr>
        </p:nvSpPr>
        <p:spPr/>
        <p:txBody>
          <a:bodyPr/>
          <a:lstStyle/>
          <a:p>
            <a:endParaRPr lang="en-US"/>
          </a:p>
        </p:txBody>
      </p:sp>
      <p:sp>
        <p:nvSpPr>
          <p:cNvPr id="6" name="TextBox 5">
            <a:extLst>
              <a:ext uri="{FF2B5EF4-FFF2-40B4-BE49-F238E27FC236}">
                <a16:creationId xmlns:a16="http://schemas.microsoft.com/office/drawing/2014/main" id="{6DF175BF-A77F-404C-9539-CE02DAE2B430}"/>
              </a:ext>
            </a:extLst>
          </p:cNvPr>
          <p:cNvSpPr txBox="1">
            <a:spLocks noGrp="1" noRot="1" noMove="1" noResize="1" noEditPoints="1" noAdjustHandles="1" noChangeArrowheads="1" noChangeShapeType="1"/>
          </p:cNvSpPr>
          <p:nvPr/>
        </p:nvSpPr>
        <p:spPr>
          <a:xfrm>
            <a:off x="198783" y="119270"/>
            <a:ext cx="2621230" cy="584775"/>
          </a:xfrm>
          <a:prstGeom prst="rect">
            <a:avLst/>
          </a:prstGeom>
          <a:noFill/>
        </p:spPr>
        <p:txBody>
          <a:bodyPr wrap="none" rtlCol="0">
            <a:spAutoFit/>
          </a:bodyPr>
          <a:lstStyle/>
          <a:p>
            <a:r>
              <a:rPr lang="en-US" sz="3200" b="1"/>
              <a:t>Team Rules:</a:t>
            </a:r>
          </a:p>
        </p:txBody>
      </p:sp>
      <p:sp>
        <p:nvSpPr>
          <p:cNvPr id="7" name="TextBox 6">
            <a:extLst>
              <a:ext uri="{FF2B5EF4-FFF2-40B4-BE49-F238E27FC236}">
                <a16:creationId xmlns:a16="http://schemas.microsoft.com/office/drawing/2014/main" id="{F5FF221A-1BEC-E27F-DA46-70357FD07763}"/>
              </a:ext>
            </a:extLst>
          </p:cNvPr>
          <p:cNvSpPr txBox="1"/>
          <p:nvPr/>
        </p:nvSpPr>
        <p:spPr>
          <a:xfrm>
            <a:off x="178904" y="1729408"/>
            <a:ext cx="7142923" cy="610262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endParaRPr lang="en-US"/>
          </a:p>
          <a:p>
            <a:pPr marL="285750" indent="-285750">
              <a:buFont typeface="Wingdings"/>
              <a:buChar char="Ø"/>
            </a:pPr>
            <a:r>
              <a:rPr lang="en-US"/>
              <a:t>If we get mad we will express ourselves to find what went wrong and how we can fix it </a:t>
            </a:r>
          </a:p>
          <a:p>
            <a:pPr marL="285750" indent="-285750">
              <a:buFont typeface="Wingdings"/>
              <a:buChar char="Ø"/>
            </a:pPr>
            <a:r>
              <a:rPr lang="en-US"/>
              <a:t>If you are doing a job such as building designing coding or mapping the controller you have to update note book not tomorrow or latter but the day of. </a:t>
            </a:r>
          </a:p>
          <a:p>
            <a:pPr marL="285750" indent="-285750">
              <a:buFont typeface="Wingdings"/>
              <a:buChar char="Ø"/>
            </a:pPr>
            <a:r>
              <a:rPr lang="en-US"/>
              <a:t>Research before you debate</a:t>
            </a:r>
          </a:p>
          <a:p>
            <a:pPr marL="285750" indent="-285750">
              <a:buFont typeface="Wingdings"/>
              <a:buChar char="Ø"/>
            </a:pPr>
            <a:r>
              <a:rPr lang="en-US"/>
              <a:t>No copyrighting or stealing content ,cite any info for the robot, and ask teams opinion </a:t>
            </a:r>
          </a:p>
          <a:p>
            <a:pPr marL="285750" indent="-285750">
              <a:buFont typeface="Wingdings"/>
              <a:buChar char="Ø"/>
            </a:pPr>
            <a:r>
              <a:rPr lang="en-US"/>
              <a:t>Try to at least get one thing done no playing around, communicate distress, and  let team know before leaving </a:t>
            </a:r>
          </a:p>
        </p:txBody>
      </p:sp>
      <p:sp>
        <p:nvSpPr>
          <p:cNvPr id="8" name="TextBox 7">
            <a:extLst>
              <a:ext uri="{FF2B5EF4-FFF2-40B4-BE49-F238E27FC236}">
                <a16:creationId xmlns:a16="http://schemas.microsoft.com/office/drawing/2014/main" id="{DE60B3FD-F505-83CA-2B14-FEE2A86A1B5B}"/>
              </a:ext>
            </a:extLst>
          </p:cNvPr>
          <p:cNvSpPr txBox="1"/>
          <p:nvPr/>
        </p:nvSpPr>
        <p:spPr>
          <a:xfrm>
            <a:off x="185531" y="728869"/>
            <a:ext cx="6970643" cy="954107"/>
          </a:xfrm>
          <a:prstGeom prst="rect">
            <a:avLst/>
          </a:prstGeom>
          <a:noFill/>
        </p:spPr>
        <p:txBody>
          <a:bodyPr wrap="square" rtlCol="0">
            <a:spAutoFit/>
          </a:bodyPr>
          <a:lstStyle/>
          <a:p>
            <a:r>
              <a:rPr lang="en-US">
                <a:solidFill>
                  <a:schemeClr val="tx1">
                    <a:lumMod val="65000"/>
                    <a:lumOff val="35000"/>
                  </a:schemeClr>
                </a:solidFill>
              </a:rPr>
              <a:t>The following rules were picked by our team, to be used for the duration of this project. These rules are meant to help us resolve conflicts, work effectively, and prevent issues from happening during our project. These can be changed if agreed upon by the whole team.</a:t>
            </a:r>
          </a:p>
        </p:txBody>
      </p:sp>
      <p:sp>
        <p:nvSpPr>
          <p:cNvPr id="9" name="TextBox 8">
            <a:extLst>
              <a:ext uri="{FF2B5EF4-FFF2-40B4-BE49-F238E27FC236}">
                <a16:creationId xmlns:a16="http://schemas.microsoft.com/office/drawing/2014/main" id="{07EFE15E-6F08-17E4-E56C-AAD529C07699}"/>
              </a:ext>
            </a:extLst>
          </p:cNvPr>
          <p:cNvSpPr txBox="1"/>
          <p:nvPr/>
        </p:nvSpPr>
        <p:spPr>
          <a:xfrm>
            <a:off x="205410" y="7904921"/>
            <a:ext cx="6970643" cy="307777"/>
          </a:xfrm>
          <a:prstGeom prst="rect">
            <a:avLst/>
          </a:prstGeom>
          <a:noFill/>
        </p:spPr>
        <p:txBody>
          <a:bodyPr wrap="square" rtlCol="0">
            <a:spAutoFit/>
          </a:bodyPr>
          <a:lstStyle/>
          <a:p>
            <a:r>
              <a:rPr lang="en-US">
                <a:solidFill>
                  <a:schemeClr val="tx1">
                    <a:lumMod val="65000"/>
                    <a:lumOff val="35000"/>
                  </a:schemeClr>
                </a:solidFill>
              </a:rPr>
              <a:t>Team members present:</a:t>
            </a:r>
          </a:p>
        </p:txBody>
      </p:sp>
      <p:sp>
        <p:nvSpPr>
          <p:cNvPr id="10" name="TextBox 9">
            <a:extLst>
              <a:ext uri="{FF2B5EF4-FFF2-40B4-BE49-F238E27FC236}">
                <a16:creationId xmlns:a16="http://schemas.microsoft.com/office/drawing/2014/main" id="{324619B4-F5D1-F9AF-AA9E-0C82E80AE1E6}"/>
              </a:ext>
            </a:extLst>
          </p:cNvPr>
          <p:cNvSpPr txBox="1"/>
          <p:nvPr/>
        </p:nvSpPr>
        <p:spPr>
          <a:xfrm>
            <a:off x="172280" y="8242851"/>
            <a:ext cx="7169426" cy="104692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Dontae Brown </a:t>
            </a:r>
          </a:p>
          <a:p>
            <a:r>
              <a:rPr lang="en-US"/>
              <a:t>Marco Banuelos</a:t>
            </a:r>
          </a:p>
          <a:p>
            <a:r>
              <a:rPr lang="en-US"/>
              <a:t>Tyler Painter</a:t>
            </a:r>
          </a:p>
          <a:p>
            <a:r>
              <a:rPr lang="en-US"/>
              <a:t>Alice Schutt</a:t>
            </a:r>
          </a:p>
        </p:txBody>
      </p:sp>
    </p:spTree>
    <p:extLst>
      <p:ext uri="{BB962C8B-B14F-4D97-AF65-F5344CB8AC3E}">
        <p14:creationId xmlns:p14="http://schemas.microsoft.com/office/powerpoint/2010/main" val="937112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BUMPER</a:t>
            </a:r>
            <a:endParaRPr/>
          </a:p>
        </p:txBody>
      </p:sp>
      <p:sp>
        <p:nvSpPr>
          <p:cNvPr id="322" name="Google Shape;322;p36"/>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BUMPER</a:t>
            </a:r>
            <a:endParaRPr/>
          </a:p>
        </p:txBody>
      </p:sp>
      <p:sp>
        <p:nvSpPr>
          <p:cNvPr id="323" name="Google Shape;323;p36"/>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STICK</a:t>
            </a:r>
            <a:endParaRPr/>
          </a:p>
        </p:txBody>
      </p:sp>
      <p:sp>
        <p:nvSpPr>
          <p:cNvPr id="324" name="Google Shape;324;p36"/>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STICK</a:t>
            </a:r>
            <a:endParaRPr/>
          </a:p>
        </p:txBody>
      </p:sp>
      <p:sp>
        <p:nvSpPr>
          <p:cNvPr id="325" name="Google Shape;325;p36"/>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BUTTON</a:t>
            </a:r>
            <a:endParaRPr/>
          </a:p>
        </p:txBody>
      </p:sp>
      <p:sp>
        <p:nvSpPr>
          <p:cNvPr id="326" name="Google Shape;326;p36"/>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7" name="Google Shape;327;p36"/>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8" name="Google Shape;328;p36"/>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9" name="Google Shape;329;p36"/>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BUMPER</a:t>
            </a:r>
            <a:endParaRPr/>
          </a:p>
        </p:txBody>
      </p:sp>
      <p:sp>
        <p:nvSpPr>
          <p:cNvPr id="330" name="Google Shape;330;p36"/>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solidFill>
                  <a:schemeClr val="dk1"/>
                </a:solidFill>
              </a:rPr>
              <a:t>BUMPER</a:t>
            </a:r>
            <a:endParaRPr/>
          </a:p>
        </p:txBody>
      </p:sp>
      <p:sp>
        <p:nvSpPr>
          <p:cNvPr id="331" name="Google Shape;331;p36"/>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STICK</a:t>
            </a:r>
            <a:endParaRPr>
              <a:solidFill>
                <a:schemeClr val="dk1"/>
              </a:solidFill>
            </a:endParaRPr>
          </a:p>
          <a:p>
            <a:pPr marL="0" lvl="0" indent="0" algn="r" rtl="0">
              <a:spcBef>
                <a:spcPts val="0"/>
              </a:spcBef>
              <a:spcAft>
                <a:spcPts val="0"/>
              </a:spcAft>
              <a:buNone/>
            </a:pPr>
            <a:endParaRPr/>
          </a:p>
        </p:txBody>
      </p:sp>
      <p:sp>
        <p:nvSpPr>
          <p:cNvPr id="332" name="Google Shape;332;p36"/>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STICK</a:t>
            </a:r>
            <a:endParaRPr>
              <a:solidFill>
                <a:schemeClr val="dk1"/>
              </a:solidFill>
            </a:endParaRPr>
          </a:p>
          <a:p>
            <a:pPr marL="0" lvl="0" indent="0" algn="r" rtl="0">
              <a:spcBef>
                <a:spcPts val="0"/>
              </a:spcBef>
              <a:spcAft>
                <a:spcPts val="0"/>
              </a:spcAft>
              <a:buNone/>
            </a:pPr>
            <a:endParaRPr/>
          </a:p>
        </p:txBody>
      </p:sp>
      <p:sp>
        <p:nvSpPr>
          <p:cNvPr id="333" name="Google Shape;333;p36"/>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4" name="Google Shape;334;p36"/>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5" name="Google Shape;335;p36"/>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6" name="Google Shape;336;p36"/>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7" name="Google Shape;337;p36"/>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8" name="Google Shape;338;p36"/>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9" name="Google Shape;339;p36"/>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0" name="Google Shape;340;p36"/>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“High Stakes” Starting Field with Frozen Game Objects</a:t>
            </a:r>
            <a:endParaRPr/>
          </a:p>
          <a:p>
            <a:pPr marL="0" lvl="0" indent="0" algn="l" rtl="0">
              <a:spcBef>
                <a:spcPts val="0"/>
              </a:spcBef>
              <a:spcAft>
                <a:spcPts val="0"/>
              </a:spcAft>
              <a:buNone/>
            </a:pPr>
            <a:endParaRPr/>
          </a:p>
        </p:txBody>
      </p:sp>
      <p:sp>
        <p:nvSpPr>
          <p:cNvPr id="406" name="Google Shape;406;p3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7" name="Google Shape;407;p39"/>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8" name="Google Shape;408;p39"/>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 name="Picture 1" descr="A diagram of a room with blue and red circles and circles&#10;&#10;AI-generated content may be incorrect.">
            <a:extLst>
              <a:ext uri="{FF2B5EF4-FFF2-40B4-BE49-F238E27FC236}">
                <a16:creationId xmlns:a16="http://schemas.microsoft.com/office/drawing/2014/main" id="{340E9A1D-2134-5146-A060-F5E6391150DB}"/>
              </a:ext>
            </a:extLst>
          </p:cNvPr>
          <p:cNvPicPr>
            <a:picLocks noChangeAspect="1"/>
          </p:cNvPicPr>
          <p:nvPr/>
        </p:nvPicPr>
        <p:blipFill>
          <a:blip r:embed="rId3"/>
          <a:stretch>
            <a:fillRect/>
          </a:stretch>
        </p:blipFill>
        <p:spPr>
          <a:xfrm>
            <a:off x="103710" y="1251838"/>
            <a:ext cx="7569508" cy="724173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40"/>
          <p:cNvSpPr txBox="1"/>
          <p:nvPr/>
        </p:nvSpPr>
        <p:spPr>
          <a:xfrm>
            <a:off x="3873900" y="8477925"/>
            <a:ext cx="3255600" cy="1125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20000"/>
                <a:lumOff val="80000"/>
              </a:schemeClr>
            </a:gs>
            <a:gs pos="46000">
              <a:schemeClr val="accent3">
                <a:lumMod val="60000"/>
                <a:lumOff val="40000"/>
              </a:schemeClr>
            </a:gs>
            <a:gs pos="100000">
              <a:schemeClr val="accent2">
                <a:lumMod val="7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236C-72D7-E0B0-C232-4AAA4C8986B7}"/>
              </a:ext>
            </a:extLst>
          </p:cNvPr>
          <p:cNvSpPr>
            <a:spLocks noGrp="1"/>
          </p:cNvSpPr>
          <p:nvPr>
            <p:ph type="title"/>
          </p:nvPr>
        </p:nvSpPr>
        <p:spPr>
          <a:xfrm>
            <a:off x="0" y="2361675"/>
            <a:ext cx="7772400" cy="1044134"/>
          </a:xfrm>
        </p:spPr>
        <p:txBody>
          <a:bodyPr/>
          <a:lstStyle/>
          <a:p>
            <a:r>
              <a:rPr lang="en-US"/>
              <a:t>Section B</a:t>
            </a:r>
          </a:p>
        </p:txBody>
      </p:sp>
      <p:sp>
        <p:nvSpPr>
          <p:cNvPr id="3" name="TextBox 2">
            <a:extLst>
              <a:ext uri="{FF2B5EF4-FFF2-40B4-BE49-F238E27FC236}">
                <a16:creationId xmlns:a16="http://schemas.microsoft.com/office/drawing/2014/main" id="{CDE49894-AA71-183A-8E23-6BABB67D66FF}"/>
              </a:ext>
            </a:extLst>
          </p:cNvPr>
          <p:cNvSpPr txBox="1"/>
          <p:nvPr/>
        </p:nvSpPr>
        <p:spPr>
          <a:xfrm>
            <a:off x="689113" y="3882887"/>
            <a:ext cx="6347791" cy="3539430"/>
          </a:xfrm>
          <a:prstGeom prst="rect">
            <a:avLst/>
          </a:prstGeom>
          <a:noFill/>
        </p:spPr>
        <p:txBody>
          <a:bodyPr wrap="square" rtlCol="0">
            <a:spAutoFit/>
          </a:bodyPr>
          <a:lstStyle/>
          <a:p>
            <a:pPr algn="ctr"/>
            <a:r>
              <a:rPr lang="en-US" sz="3200"/>
              <a:t>This section contains the filled-in documents for your notebook.</a:t>
            </a:r>
          </a:p>
          <a:p>
            <a:endParaRPr lang="en-US" sz="3200" b="1"/>
          </a:p>
          <a:p>
            <a:pPr algn="ctr"/>
            <a:r>
              <a:rPr lang="en-US" sz="3200"/>
              <a:t>These should be in chronological order, with older documents at the beginning, and new documents at the end.</a:t>
            </a:r>
          </a:p>
        </p:txBody>
      </p:sp>
    </p:spTree>
    <p:extLst>
      <p:ext uri="{BB962C8B-B14F-4D97-AF65-F5344CB8AC3E}">
        <p14:creationId xmlns:p14="http://schemas.microsoft.com/office/powerpoint/2010/main" val="2694917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a:extLst>
            <a:ext uri="{FF2B5EF4-FFF2-40B4-BE49-F238E27FC236}">
              <a16:creationId xmlns:a16="http://schemas.microsoft.com/office/drawing/2014/main" id="{7397A683-8956-D74E-D4B5-D655A395734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DA3327-9193-79C1-2D0C-70488D218E58}"/>
              </a:ext>
            </a:extLst>
          </p:cNvPr>
          <p:cNvSpPr txBox="1"/>
          <p:nvPr/>
        </p:nvSpPr>
        <p:spPr>
          <a:xfrm>
            <a:off x="123669" y="1233481"/>
            <a:ext cx="7483125" cy="636008"/>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b="1" kern="100">
                <a:effectLst/>
                <a:latin typeface="Calibri" panose="020F0502020204030204" pitchFamily="34" charset="0"/>
                <a:ea typeface="Calibri" panose="020F0502020204030204" pitchFamily="34" charset="0"/>
                <a:cs typeface="Times New Roman" panose="02020603050405020304" pitchFamily="18" charset="0"/>
              </a:rPr>
              <a:t>Product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(at the start of this sprint, what is your product backlog):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B999EB6-6A8F-06C7-905E-EC4ADB14FD4F}"/>
              </a:ext>
            </a:extLst>
          </p:cNvPr>
          <p:cNvSpPr txBox="1"/>
          <p:nvPr/>
        </p:nvSpPr>
        <p:spPr>
          <a:xfrm>
            <a:off x="3356175" y="607508"/>
            <a:ext cx="3734873" cy="342466"/>
          </a:xfrm>
          <a:prstGeom prst="rect">
            <a:avLst/>
          </a:prstGeom>
          <a:noFill/>
        </p:spPr>
        <p:txBody>
          <a:bodyPr wrap="square" rtlCol="0">
            <a:spAutoFit/>
          </a:bodyPr>
          <a:lstStyle/>
          <a:p>
            <a:pPr marL="0" marR="0">
              <a:lnSpc>
                <a:spcPct val="107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600">
              <a:solidFill>
                <a:schemeClr val="tx1">
                  <a:lumMod val="65000"/>
                  <a:lumOff val="35000"/>
                </a:schemeClr>
              </a:solidFill>
            </a:endParaRPr>
          </a:p>
        </p:txBody>
      </p:sp>
      <p:sp>
        <p:nvSpPr>
          <p:cNvPr id="8" name="TextBox 7">
            <a:extLst>
              <a:ext uri="{FF2B5EF4-FFF2-40B4-BE49-F238E27FC236}">
                <a16:creationId xmlns:a16="http://schemas.microsoft.com/office/drawing/2014/main" id="{EF36DD35-C68B-6547-1A0B-A7F79F23539D}"/>
              </a:ext>
            </a:extLst>
          </p:cNvPr>
          <p:cNvSpPr txBox="1"/>
          <p:nvPr/>
        </p:nvSpPr>
        <p:spPr>
          <a:xfrm>
            <a:off x="242482" y="4200939"/>
            <a:ext cx="7142923" cy="7520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sprint goal is to make the base of a robot, the drivetrain, and to test and evaluate it.</a:t>
            </a:r>
          </a:p>
          <a:p>
            <a:r>
              <a:rPr lang="en-US"/>
              <a:t>Code and build the controller code.</a:t>
            </a:r>
          </a:p>
        </p:txBody>
      </p:sp>
      <p:sp>
        <p:nvSpPr>
          <p:cNvPr id="9" name="TextBox 8">
            <a:extLst>
              <a:ext uri="{FF2B5EF4-FFF2-40B4-BE49-F238E27FC236}">
                <a16:creationId xmlns:a16="http://schemas.microsoft.com/office/drawing/2014/main" id="{47020E88-4829-5829-9057-F5B2AC1212D5}"/>
              </a:ext>
            </a:extLst>
          </p:cNvPr>
          <p:cNvSpPr txBox="1"/>
          <p:nvPr/>
        </p:nvSpPr>
        <p:spPr>
          <a:xfrm>
            <a:off x="231912" y="1871868"/>
            <a:ext cx="7142923" cy="19812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Font typeface="Wingdings"/>
              <a:buChar char="Ø"/>
            </a:pPr>
            <a:r>
              <a:rPr lang="en-US"/>
              <a:t>Research the drivetrain</a:t>
            </a:r>
          </a:p>
          <a:p>
            <a:pPr marL="285750" indent="-285750">
              <a:buFont typeface="Wingdings"/>
              <a:buChar char="Ø"/>
            </a:pPr>
            <a:r>
              <a:rPr lang="en-US"/>
              <a:t>Create the Drivetrain</a:t>
            </a:r>
          </a:p>
          <a:p>
            <a:pPr marL="285750" indent="-285750">
              <a:buFont typeface="Wingdings"/>
              <a:buChar char="Ø"/>
            </a:pPr>
            <a:r>
              <a:rPr lang="en-US"/>
              <a:t>Create Mechanism</a:t>
            </a:r>
          </a:p>
          <a:p>
            <a:pPr marL="285750" indent="-285750">
              <a:buFont typeface="Wingdings"/>
              <a:buChar char="Ø"/>
            </a:pPr>
            <a:r>
              <a:rPr lang="en-US"/>
              <a:t>Coding</a:t>
            </a:r>
          </a:p>
          <a:p>
            <a:pPr marL="285750" indent="-285750">
              <a:buFont typeface="Wingdings"/>
              <a:buChar char="Ø"/>
            </a:pPr>
            <a:r>
              <a:rPr lang="en-US"/>
              <a:t>Test and evaluate</a:t>
            </a:r>
          </a:p>
          <a:p>
            <a:pPr marL="285750" indent="-285750">
              <a:buFont typeface="Wingdings"/>
              <a:buChar char="Ø"/>
            </a:pPr>
            <a:endParaRPr lang="en-US"/>
          </a:p>
          <a:p>
            <a:pPr marL="285750" indent="-285750">
              <a:buFont typeface="Wingdings"/>
              <a:buChar char="Ø"/>
            </a:pPr>
            <a:endParaRPr lang="en-US"/>
          </a:p>
        </p:txBody>
      </p:sp>
      <p:sp>
        <p:nvSpPr>
          <p:cNvPr id="10" name="TextBox 9">
            <a:extLst>
              <a:ext uri="{FF2B5EF4-FFF2-40B4-BE49-F238E27FC236}">
                <a16:creationId xmlns:a16="http://schemas.microsoft.com/office/drawing/2014/main" id="{44A56A90-D94F-FE41-43CD-E268FEFE9CE6}"/>
              </a:ext>
            </a:extLst>
          </p:cNvPr>
          <p:cNvSpPr txBox="1"/>
          <p:nvPr/>
        </p:nvSpPr>
        <p:spPr>
          <a:xfrm>
            <a:off x="123135" y="101600"/>
            <a:ext cx="6950765" cy="1692771"/>
          </a:xfrm>
          <a:prstGeom prst="rect">
            <a:avLst/>
          </a:prstGeom>
          <a:noFill/>
        </p:spPr>
        <p:txBody>
          <a:bodyPr wrap="square" numCol="1">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Plan (Sprint backlog and burndown)</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6E0392CF-3E12-8C00-9230-C728D0003D76}"/>
              </a:ext>
            </a:extLst>
          </p:cNvPr>
          <p:cNvSpPr txBox="1"/>
          <p:nvPr/>
        </p:nvSpPr>
        <p:spPr>
          <a:xfrm>
            <a:off x="1013793" y="616226"/>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1</a:t>
            </a:r>
          </a:p>
        </p:txBody>
      </p:sp>
      <p:sp>
        <p:nvSpPr>
          <p:cNvPr id="12" name="TextBox 11">
            <a:extLst>
              <a:ext uri="{FF2B5EF4-FFF2-40B4-BE49-F238E27FC236}">
                <a16:creationId xmlns:a16="http://schemas.microsoft.com/office/drawing/2014/main" id="{40C22C59-8EFE-C96B-8219-5983F9D0A051}"/>
              </a:ext>
            </a:extLst>
          </p:cNvPr>
          <p:cNvSpPr txBox="1"/>
          <p:nvPr/>
        </p:nvSpPr>
        <p:spPr>
          <a:xfrm>
            <a:off x="852804" y="1049867"/>
            <a:ext cx="241852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92500" lnSpcReduction="20000"/>
          </a:bodyPr>
          <a:lstStyle/>
          <a:p>
            <a:r>
              <a:rPr lang="en-US" sz="2500" b="1">
                <a:latin typeface="Roboto"/>
                <a:ea typeface="Roboto"/>
                <a:cs typeface="Roboto"/>
              </a:rPr>
              <a:t>TyDoMaL</a:t>
            </a:r>
            <a:endParaRPr lang="en-US"/>
          </a:p>
        </p:txBody>
      </p:sp>
      <p:sp>
        <p:nvSpPr>
          <p:cNvPr id="13" name="TextBox 12">
            <a:extLst>
              <a:ext uri="{FF2B5EF4-FFF2-40B4-BE49-F238E27FC236}">
                <a16:creationId xmlns:a16="http://schemas.microsoft.com/office/drawing/2014/main" id="{1D77B6D6-D3A2-1603-8809-E3C46AA1C574}"/>
              </a:ext>
            </a:extLst>
          </p:cNvPr>
          <p:cNvSpPr txBox="1"/>
          <p:nvPr/>
        </p:nvSpPr>
        <p:spPr>
          <a:xfrm>
            <a:off x="3478697" y="947529"/>
            <a:ext cx="3902763" cy="496957"/>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92500"/>
          </a:bodyPr>
          <a:lstStyle/>
          <a:p>
            <a:r>
              <a:rPr lang="en-US" sz="1600"/>
              <a:t>Donta Brown, Tyler Painter, Marco Banuells</a:t>
            </a:r>
          </a:p>
        </p:txBody>
      </p:sp>
      <p:sp>
        <p:nvSpPr>
          <p:cNvPr id="14" name="Google Shape;227;p28">
            <a:extLst>
              <a:ext uri="{FF2B5EF4-FFF2-40B4-BE49-F238E27FC236}">
                <a16:creationId xmlns:a16="http://schemas.microsoft.com/office/drawing/2014/main" id="{CC48C265-E61B-B9A4-1396-B3E084A06039}"/>
              </a:ext>
            </a:extLst>
          </p:cNvPr>
          <p:cNvSpPr txBox="1">
            <a:spLocks noChangeAspect="1"/>
          </p:cNvSpPr>
          <p:nvPr/>
        </p:nvSpPr>
        <p:spPr>
          <a:xfrm>
            <a:off x="5936974"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Page:</a:t>
            </a:r>
          </a:p>
        </p:txBody>
      </p:sp>
      <p:sp>
        <p:nvSpPr>
          <p:cNvPr id="15" name="TextBox 14">
            <a:extLst>
              <a:ext uri="{FF2B5EF4-FFF2-40B4-BE49-F238E27FC236}">
                <a16:creationId xmlns:a16="http://schemas.microsoft.com/office/drawing/2014/main" id="{FD29BB89-2685-1DE3-5663-F99273980566}"/>
              </a:ext>
            </a:extLst>
          </p:cNvPr>
          <p:cNvSpPr txBox="1"/>
          <p:nvPr/>
        </p:nvSpPr>
        <p:spPr>
          <a:xfrm>
            <a:off x="6480866" y="9639852"/>
            <a:ext cx="934278" cy="3246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lnSpcReduction="10000"/>
          </a:bodyPr>
          <a:lstStyle/>
          <a:p>
            <a:r>
              <a:rPr lang="en-US" sz="1600"/>
              <a:t>1</a:t>
            </a:r>
          </a:p>
        </p:txBody>
      </p:sp>
      <p:sp>
        <p:nvSpPr>
          <p:cNvPr id="4" name="TextBox 3">
            <a:extLst>
              <a:ext uri="{FF2B5EF4-FFF2-40B4-BE49-F238E27FC236}">
                <a16:creationId xmlns:a16="http://schemas.microsoft.com/office/drawing/2014/main" id="{456F8E38-F780-0698-1CAB-76A0F20F78E3}"/>
              </a:ext>
            </a:extLst>
          </p:cNvPr>
          <p:cNvSpPr txBox="1"/>
          <p:nvPr/>
        </p:nvSpPr>
        <p:spPr>
          <a:xfrm>
            <a:off x="143845" y="3898900"/>
            <a:ext cx="5914055"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Sprint Goal </a:t>
            </a:r>
            <a:r>
              <a:rPr lang="en-US" kern="100">
                <a:effectLst/>
                <a:latin typeface="Calibri" panose="020F0502020204030204" pitchFamily="34" charset="0"/>
                <a:ea typeface="Calibri" panose="020F0502020204030204" pitchFamily="34" charset="0"/>
                <a:cs typeface="Times New Roman" panose="02020603050405020304" pitchFamily="18" charset="0"/>
              </a:rPr>
              <a:t>(write in full sentences what concise goal you have for the sprint):</a:t>
            </a:r>
          </a:p>
          <a:p>
            <a:endParaRPr lang="en-US"/>
          </a:p>
        </p:txBody>
      </p:sp>
      <p:sp>
        <p:nvSpPr>
          <p:cNvPr id="6" name="TextBox 5">
            <a:extLst>
              <a:ext uri="{FF2B5EF4-FFF2-40B4-BE49-F238E27FC236}">
                <a16:creationId xmlns:a16="http://schemas.microsoft.com/office/drawing/2014/main" id="{4BC69DD1-EEED-86E2-6AE9-2995B452D810}"/>
              </a:ext>
            </a:extLst>
          </p:cNvPr>
          <p:cNvSpPr txBox="1"/>
          <p:nvPr/>
        </p:nvSpPr>
        <p:spPr>
          <a:xfrm>
            <a:off x="165100" y="5092700"/>
            <a:ext cx="7302499" cy="1272143"/>
          </a:xfrm>
          <a:prstGeom prst="rect">
            <a:avLst/>
          </a:prstGeom>
          <a:noFill/>
        </p:spPr>
        <p:txBody>
          <a:bodyPr wrap="square" lIns="91440" tIns="45720" rIns="91440" bIns="45720" rtlCol="0" anchor="t">
            <a:spAutoFit/>
          </a:bodyPr>
          <a:lstStyle/>
          <a:p>
            <a:pPr marL="0" marR="0">
              <a:spcBef>
                <a:spcPts val="0"/>
              </a:spcBef>
            </a:pPr>
            <a:r>
              <a:rPr lang="en-US" b="1" kern="100">
                <a:effectLst/>
                <a:latin typeface="Calibri"/>
                <a:ea typeface="Calibri"/>
                <a:cs typeface="Times New Roman"/>
              </a:rPr>
              <a:t>Sprint Backlog </a:t>
            </a:r>
            <a:r>
              <a:rPr lang="en-US" kern="100">
                <a:effectLst/>
                <a:latin typeface="Calibri"/>
                <a:ea typeface="Calibri"/>
                <a:cs typeface="Times New Roman"/>
              </a:rPr>
              <a:t>/ Burndown (Break product backlog items into sprint backlog items) </a:t>
            </a:r>
          </a:p>
          <a:p>
            <a:pPr marL="0" marR="0">
              <a:lnSpc>
                <a:spcPct val="150000"/>
              </a:lnSpc>
              <a:spcBef>
                <a:spcPts val="0"/>
              </a:spcBef>
            </a:pPr>
            <a:r>
              <a:rPr lang="en-US" b="1" kern="100">
                <a:effectLst/>
                <a:latin typeface="Calibri"/>
                <a:ea typeface="Calibri"/>
                <a:cs typeface="Times New Roman"/>
              </a:rPr>
              <a:t>Remember to INDENT sprint backlog items</a:t>
            </a:r>
            <a:r>
              <a:rPr lang="en-US" kern="100">
                <a:effectLst/>
                <a:latin typeface="Calibri"/>
                <a:ea typeface="Calibri"/>
                <a:cs typeface="Times New Roman"/>
              </a:rPr>
              <a:t>:</a:t>
            </a:r>
          </a:p>
          <a:p>
            <a:pPr>
              <a:lnSpc>
                <a:spcPct val="150000"/>
              </a:lnSpc>
              <a:spcAft>
                <a:spcPts val="800"/>
              </a:spcAft>
            </a:pPr>
            <a:r>
              <a:rPr lang="en-US" u="sng" kern="100">
                <a:effectLst/>
                <a:latin typeface="Calibri"/>
                <a:ea typeface="Calibri"/>
                <a:cs typeface="Times New Roman"/>
              </a:rPr>
              <a:t>Task </a:t>
            </a:r>
            <a:r>
              <a:rPr lang="en-US" u="sng" kern="100">
                <a:latin typeface="Calibri"/>
                <a:ea typeface="Calibri"/>
                <a:cs typeface="Times New Roman"/>
              </a:rPr>
              <a:t>                                                                                                        Date</a:t>
            </a:r>
            <a:r>
              <a:rPr lang="en-US" u="sng" kern="100">
                <a:effectLst/>
                <a:latin typeface="Calibri"/>
                <a:ea typeface="Calibri"/>
                <a:cs typeface="Times New Roman"/>
              </a:rPr>
              <a:t> and name of who worked on:</a:t>
            </a:r>
            <a:endParaRPr lang="en-US" kern="100">
              <a:effectLst/>
              <a:latin typeface="Calibri"/>
              <a:ea typeface="Calibri"/>
              <a:cs typeface="Times New Roman"/>
            </a:endParaRPr>
          </a:p>
          <a:p>
            <a:endParaRPr lang="en-US"/>
          </a:p>
        </p:txBody>
      </p:sp>
      <p:graphicFrame>
        <p:nvGraphicFramePr>
          <p:cNvPr id="2" name="Table 1">
            <a:extLst>
              <a:ext uri="{FF2B5EF4-FFF2-40B4-BE49-F238E27FC236}">
                <a16:creationId xmlns:a16="http://schemas.microsoft.com/office/drawing/2014/main" id="{7108AB62-3206-230C-3C36-2A8F8F168165}"/>
              </a:ext>
            </a:extLst>
          </p:cNvPr>
          <p:cNvGraphicFramePr>
            <a:graphicFrameLocks/>
          </p:cNvGraphicFramePr>
          <p:nvPr>
            <p:extLst>
              <p:ext uri="{D42A27DB-BD31-4B8C-83A1-F6EECF244321}">
                <p14:modId xmlns:p14="http://schemas.microsoft.com/office/powerpoint/2010/main" val="2946071815"/>
              </p:ext>
            </p:extLst>
          </p:nvPr>
        </p:nvGraphicFramePr>
        <p:xfrm>
          <a:off x="171955" y="5949070"/>
          <a:ext cx="7249834" cy="3858372"/>
        </p:xfrm>
        <a:graphic>
          <a:graphicData uri="http://schemas.openxmlformats.org/drawingml/2006/table">
            <a:tbl>
              <a:tblPr firstRow="1" bandRow="1">
                <a:tableStyleId>{D27102A9-8310-4765-A935-A1911B00CA55}</a:tableStyleId>
              </a:tblPr>
              <a:tblGrid>
                <a:gridCol w="4768365">
                  <a:extLst>
                    <a:ext uri="{9D8B030D-6E8A-4147-A177-3AD203B41FA5}">
                      <a16:colId xmlns:a16="http://schemas.microsoft.com/office/drawing/2014/main" val="1547059647"/>
                    </a:ext>
                  </a:extLst>
                </a:gridCol>
                <a:gridCol w="2481469">
                  <a:extLst>
                    <a:ext uri="{9D8B030D-6E8A-4147-A177-3AD203B41FA5}">
                      <a16:colId xmlns:a16="http://schemas.microsoft.com/office/drawing/2014/main" val="2633689648"/>
                    </a:ext>
                  </a:extLst>
                </a:gridCol>
              </a:tblGrid>
              <a:tr h="244531">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938244"/>
                  </a:ext>
                </a:extLst>
              </a:tr>
              <a:tr h="234950">
                <a:tc>
                  <a:txBody>
                    <a:bodyPr/>
                    <a:lstStyle/>
                    <a:p>
                      <a:pPr marL="171450" indent="-171450">
                        <a:buFont typeface="Wingdings" panose="020B0604020202020204" pitchFamily="34" charset="0"/>
                        <a:buChar char="Ø"/>
                      </a:pPr>
                      <a:r>
                        <a:rPr lang="en-US" sz="1000"/>
                        <a:t>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66260"/>
                  </a:ext>
                </a:extLst>
              </a:tr>
              <a:tr h="234950">
                <a:tc>
                  <a:txBody>
                    <a:bodyPr/>
                    <a:lstStyle/>
                    <a:p>
                      <a:pPr marL="0" indent="0">
                        <a:buFont typeface="Arial" panose="020B0604020202020204" pitchFamily="34" charset="0"/>
                        <a:buNone/>
                      </a:pPr>
                      <a:r>
                        <a:rPr lang="en-US" sz="1000"/>
                        <a:t>        &gt; Research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MB, DB, TP, and 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292605"/>
                  </a:ext>
                </a:extLst>
              </a:tr>
              <a:tr h="234950">
                <a:tc>
                  <a:txBody>
                    <a:bodyPr/>
                    <a:lstStyle/>
                    <a:p>
                      <a:pPr marL="0" indent="0">
                        <a:buFont typeface="Arial" panose="020B0604020202020204" pitchFamily="34" charset="0"/>
                        <a:buNone/>
                      </a:pPr>
                      <a:r>
                        <a:rPr lang="en-US" sz="1000"/>
                        <a:t>        &gt;  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MB, DB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365452"/>
                  </a:ext>
                </a:extLst>
              </a:tr>
              <a:tr h="244531">
                <a:tc>
                  <a:txBody>
                    <a:bodyPr/>
                    <a:lstStyle/>
                    <a:p>
                      <a:pPr marL="171450" indent="-171450">
                        <a:buFont typeface="Wingdings" panose="020B0604020202020204" pitchFamily="34" charset="0"/>
                        <a:buChar char="Ø"/>
                      </a:pPr>
                      <a:r>
                        <a:rPr lang="en-US" sz="1000"/>
                        <a:t>wheels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929562"/>
                  </a:ext>
                </a:extLst>
              </a:tr>
              <a:tr h="234950">
                <a:tc>
                  <a:txBody>
                    <a:bodyPr/>
                    <a:lstStyle/>
                    <a:p>
                      <a:pPr marL="0" indent="0">
                        <a:buFont typeface="Arial" panose="020B0604020202020204" pitchFamily="34" charset="0"/>
                        <a:buNone/>
                      </a:pPr>
                      <a:r>
                        <a:rPr lang="en-US" sz="1000"/>
                        <a:t>        &gt; Research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MB, DB, TP and 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956942"/>
                  </a:ext>
                </a:extLst>
              </a:tr>
              <a:tr h="234950">
                <a:tc>
                  <a:txBody>
                    <a:bodyPr/>
                    <a:lstStyle/>
                    <a:p>
                      <a:pPr marL="0" indent="0">
                        <a:buFont typeface="Arial" panose="020B0604020202020204" pitchFamily="34" charset="0"/>
                        <a:buNone/>
                      </a:pPr>
                      <a:r>
                        <a:rPr lang="en-US" sz="1000"/>
                        <a:t>        &gt; Attach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DB, 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379601"/>
                  </a:ext>
                </a:extLst>
              </a:tr>
              <a:tr h="234950">
                <a:tc>
                  <a:txBody>
                    <a:bodyPr/>
                    <a:lstStyle/>
                    <a:p>
                      <a:pPr marL="0" indent="0">
                        <a:buFont typeface="Arial" panose="020B0604020202020204" pitchFamily="34" charset="0"/>
                        <a:buNone/>
                      </a:pPr>
                      <a:r>
                        <a:rPr lang="en-US" sz="1000"/>
                        <a:t>        &gt; Attach motor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MB, DB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5536376"/>
                  </a:ext>
                </a:extLst>
              </a:tr>
              <a:tr h="234950">
                <a:tc>
                  <a:txBody>
                    <a:bodyPr/>
                    <a:lstStyle/>
                    <a:p>
                      <a:pPr marL="171450" indent="-171450">
                        <a:buFont typeface="Wingdings" panose="020B0604020202020204" pitchFamily="34" charset="0"/>
                        <a:buChar char="Ø"/>
                      </a:pPr>
                      <a:r>
                        <a:rPr lang="en-US" sz="1000"/>
                        <a:t>Drivetrain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324490"/>
                  </a:ext>
                </a:extLst>
              </a:tr>
              <a:tr h="234950">
                <a:tc>
                  <a:txBody>
                    <a:bodyPr/>
                    <a:lstStyle/>
                    <a:p>
                      <a:pPr marL="0" indent="0">
                        <a:buFont typeface="Arial" panose="020B0604020202020204" pitchFamily="34" charset="0"/>
                        <a:buNone/>
                      </a:pPr>
                      <a:r>
                        <a:rPr lang="en-US" sz="1000"/>
                        <a:t>        &gt; Attach brain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571103"/>
                  </a:ext>
                </a:extLst>
              </a:tr>
              <a:tr h="234950">
                <a:tc>
                  <a:txBody>
                    <a:bodyPr/>
                    <a:lstStyle/>
                    <a:p>
                      <a:pPr marL="0" indent="0">
                        <a:buFont typeface="Arial" panose="020B0604020202020204" pitchFamily="34" charset="0"/>
                        <a:buNone/>
                      </a:pPr>
                      <a:r>
                        <a:rPr lang="en-US" sz="1000"/>
                        <a:t>        &gt; Attach sensors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MB 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4421471"/>
                  </a:ext>
                </a:extLst>
              </a:tr>
              <a:tr h="234950">
                <a:tc>
                  <a:txBody>
                    <a:bodyPr/>
                    <a:lstStyle/>
                    <a:p>
                      <a:pPr marL="0" indent="0">
                        <a:buFont typeface="Arial" panose="020B0604020202020204" pitchFamily="34" charset="0"/>
                        <a:buNone/>
                      </a:pPr>
                      <a:r>
                        <a:rPr lang="en-US" sz="900"/>
                        <a:t>         &gt; attach motors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900"/>
                        <a:t>MB DB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49856"/>
                  </a:ext>
                </a:extLst>
              </a:tr>
              <a:tr h="234950">
                <a:tc>
                  <a:txBody>
                    <a:bodyPr/>
                    <a:lstStyle/>
                    <a:p>
                      <a:pPr marL="0" indent="0">
                        <a:buFont typeface="Arial" panose="020B0604020202020204" pitchFamily="34" charset="0"/>
                        <a:buNone/>
                      </a:pPr>
                      <a:r>
                        <a:rPr lang="en-US" sz="900"/>
                        <a:t>         &gt; Attach wires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900"/>
                        <a:t>MB 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106990"/>
                  </a:ext>
                </a:extLst>
              </a:tr>
              <a:tr h="234950">
                <a:tc>
                  <a:txBody>
                    <a:bodyPr/>
                    <a:lstStyle/>
                    <a:p>
                      <a:pPr marL="0" indent="0">
                        <a:buFont typeface="Arial" panose="020B0604020202020204" pitchFamily="34" charset="0"/>
                        <a:buNone/>
                      </a:pPr>
                      <a:r>
                        <a:rPr lang="en-US" sz="900"/>
                        <a:t>         &gt; Test and evaluate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4726547"/>
                  </a:ext>
                </a:extLst>
              </a:tr>
              <a:tr h="234950">
                <a:tc>
                  <a:txBody>
                    <a:bodyPr/>
                    <a:lstStyle/>
                    <a:p>
                      <a:pPr marL="171450" lvl="0" indent="-171450">
                        <a:buFont typeface="Wingdings"/>
                        <a:buChar char="Ø"/>
                      </a:pPr>
                      <a:r>
                        <a:rPr lang="en-US" sz="900"/>
                        <a:t>Coding </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lvl="0" indent="0">
                        <a:buNone/>
                      </a:pPr>
                      <a:endParaRPr lang="en-US" sz="900"/>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8094509"/>
                  </a:ext>
                </a:extLst>
              </a:tr>
              <a:tr h="234950">
                <a:tc>
                  <a:txBody>
                    <a:bodyPr/>
                    <a:lstStyle/>
                    <a:p>
                      <a:pPr marL="628650" lvl="1" indent="-171450">
                        <a:buFont typeface="Wingdings"/>
                        <a:buChar char="Ø"/>
                      </a:pPr>
                      <a:r>
                        <a:rPr lang="en-US" sz="900"/>
                        <a:t>Code controller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165374"/>
                  </a:ext>
                </a:extLst>
              </a:tr>
            </a:tbl>
          </a:graphicData>
        </a:graphic>
      </p:graphicFrame>
    </p:spTree>
    <p:extLst>
      <p:ext uri="{BB962C8B-B14F-4D97-AF65-F5344CB8AC3E}">
        <p14:creationId xmlns:p14="http://schemas.microsoft.com/office/powerpoint/2010/main" val="1915727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a:extLst>
            <a:ext uri="{FF2B5EF4-FFF2-40B4-BE49-F238E27FC236}">
              <a16:creationId xmlns:a16="http://schemas.microsoft.com/office/drawing/2014/main" id="{6C5F03F1-B66C-5265-4D62-C94ACBB2B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46A25-40AE-D71A-A34A-D461A41AF9B7}"/>
              </a:ext>
            </a:extLst>
          </p:cNvPr>
          <p:cNvSpPr>
            <a:spLocks noGrp="1"/>
          </p:cNvSpPr>
          <p:nvPr>
            <p:ph type="title"/>
          </p:nvPr>
        </p:nvSpPr>
        <p:spPr/>
        <p:txBody>
          <a:bodyPr/>
          <a:lstStyle/>
          <a:p>
            <a:r>
              <a:rPr lang="en-US"/>
              <a:t>Research page</a:t>
            </a:r>
          </a:p>
        </p:txBody>
      </p:sp>
      <p:sp>
        <p:nvSpPr>
          <p:cNvPr id="3" name="Subtitle 2">
            <a:extLst>
              <a:ext uri="{FF2B5EF4-FFF2-40B4-BE49-F238E27FC236}">
                <a16:creationId xmlns:a16="http://schemas.microsoft.com/office/drawing/2014/main" id="{01063AF4-FCF5-1904-0770-755592509425}"/>
              </a:ext>
            </a:extLst>
          </p:cNvPr>
          <p:cNvSpPr>
            <a:spLocks noGrp="1"/>
          </p:cNvSpPr>
          <p:nvPr>
            <p:ph type="subTitle" idx="1"/>
          </p:nvPr>
        </p:nvSpPr>
        <p:spPr/>
        <p:txBody>
          <a:bodyPr/>
          <a:lstStyle/>
          <a:p>
            <a:r>
              <a:rPr lang="en-US"/>
              <a:t>Tyler</a:t>
            </a:r>
          </a:p>
        </p:txBody>
      </p:sp>
      <p:sp>
        <p:nvSpPr>
          <p:cNvPr id="4" name="Subtitle 3">
            <a:extLst>
              <a:ext uri="{FF2B5EF4-FFF2-40B4-BE49-F238E27FC236}">
                <a16:creationId xmlns:a16="http://schemas.microsoft.com/office/drawing/2014/main" id="{AA7C13B6-F2BC-031C-F249-6A34B30B1455}"/>
              </a:ext>
            </a:extLst>
          </p:cNvPr>
          <p:cNvSpPr>
            <a:spLocks noGrp="1"/>
          </p:cNvSpPr>
          <p:nvPr>
            <p:ph type="subTitle" idx="2"/>
          </p:nvPr>
        </p:nvSpPr>
        <p:spPr/>
        <p:txBody>
          <a:bodyPr/>
          <a:lstStyle/>
          <a:p>
            <a:r>
              <a:rPr lang="en-US"/>
              <a:t>8/23/2025</a:t>
            </a:r>
          </a:p>
        </p:txBody>
      </p:sp>
      <p:sp>
        <p:nvSpPr>
          <p:cNvPr id="5" name="Subtitle 4">
            <a:extLst>
              <a:ext uri="{FF2B5EF4-FFF2-40B4-BE49-F238E27FC236}">
                <a16:creationId xmlns:a16="http://schemas.microsoft.com/office/drawing/2014/main" id="{86170950-2158-5151-733F-C1406E0053E1}"/>
              </a:ext>
            </a:extLst>
          </p:cNvPr>
          <p:cNvSpPr>
            <a:spLocks noGrp="1"/>
          </p:cNvSpPr>
          <p:nvPr>
            <p:ph type="subTitle" idx="3"/>
          </p:nvPr>
        </p:nvSpPr>
        <p:spPr/>
        <p:txBody>
          <a:bodyPr/>
          <a:lstStyle/>
          <a:p>
            <a:r>
              <a:rPr lang="en-US"/>
              <a:t>2</a:t>
            </a:r>
          </a:p>
        </p:txBody>
      </p:sp>
      <p:sp>
        <p:nvSpPr>
          <p:cNvPr id="6" name="TextBox 5">
            <a:extLst>
              <a:ext uri="{FF2B5EF4-FFF2-40B4-BE49-F238E27FC236}">
                <a16:creationId xmlns:a16="http://schemas.microsoft.com/office/drawing/2014/main" id="{D037CC87-7E12-C2D6-1F49-1F23B5779F19}"/>
              </a:ext>
            </a:extLst>
          </p:cNvPr>
          <p:cNvSpPr txBox="1"/>
          <p:nvPr/>
        </p:nvSpPr>
        <p:spPr>
          <a:xfrm>
            <a:off x="225287" y="212035"/>
            <a:ext cx="2884123" cy="523220"/>
          </a:xfrm>
          <a:prstGeom prst="rect">
            <a:avLst/>
          </a:prstGeom>
          <a:noFill/>
        </p:spPr>
        <p:txBody>
          <a:bodyPr wrap="none" rtlCol="0">
            <a:spAutoFit/>
          </a:bodyPr>
          <a:lstStyle/>
          <a:p>
            <a:r>
              <a:rPr lang="en-US" sz="2800" b="1"/>
              <a:t>Research Page:</a:t>
            </a:r>
          </a:p>
        </p:txBody>
      </p:sp>
      <p:sp>
        <p:nvSpPr>
          <p:cNvPr id="7" name="TextBox 6">
            <a:extLst>
              <a:ext uri="{FF2B5EF4-FFF2-40B4-BE49-F238E27FC236}">
                <a16:creationId xmlns:a16="http://schemas.microsoft.com/office/drawing/2014/main" id="{4F8F9F5E-D48F-B371-0E2C-422585008269}"/>
              </a:ext>
            </a:extLst>
          </p:cNvPr>
          <p:cNvSpPr txBox="1"/>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D15AC46C-67B0-C59B-152A-62CDC28D8A95}"/>
              </a:ext>
            </a:extLst>
          </p:cNvPr>
          <p:cNvSpPr txBox="1"/>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need to build a robot as compact and small as possible to be a vessel for the other mechanisms. </a:t>
            </a:r>
          </a:p>
        </p:txBody>
      </p:sp>
      <p:sp>
        <p:nvSpPr>
          <p:cNvPr id="9" name="TextBox 8">
            <a:extLst>
              <a:ext uri="{FF2B5EF4-FFF2-40B4-BE49-F238E27FC236}">
                <a16:creationId xmlns:a16="http://schemas.microsoft.com/office/drawing/2014/main" id="{215F8A3B-E04D-5BB4-7359-FECB4923007E}"/>
              </a:ext>
            </a:extLst>
          </p:cNvPr>
          <p:cNvSpPr txBox="1"/>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3537DB56-1C6E-D47F-6816-068114A68AC6}"/>
              </a:ext>
            </a:extLst>
          </p:cNvPr>
          <p:cNvSpPr txBox="1"/>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C2D3CA94-D364-682F-AF0B-598034FDBE0C}"/>
              </a:ext>
            </a:extLst>
          </p:cNvPr>
          <p:cNvSpPr txBox="1"/>
          <p:nvPr/>
        </p:nvSpPr>
        <p:spPr>
          <a:xfrm>
            <a:off x="258418" y="799768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can make it smaller (12x12.5). We want our robot to have strafe </a:t>
            </a:r>
            <a:r>
              <a:rPr lang="en-US" err="1"/>
              <a:t>moveent</a:t>
            </a:r>
            <a:r>
              <a:rPr lang="en-US"/>
              <a:t> to score on the tube goals, this type of drive train would be perfect.</a:t>
            </a:r>
          </a:p>
        </p:txBody>
      </p:sp>
      <p:sp>
        <p:nvSpPr>
          <p:cNvPr id="12" name="TextBox 11">
            <a:extLst>
              <a:ext uri="{FF2B5EF4-FFF2-40B4-BE49-F238E27FC236}">
                <a16:creationId xmlns:a16="http://schemas.microsoft.com/office/drawing/2014/main" id="{913652F5-2C04-45DA-BEC5-7CDEFB656981}"/>
              </a:ext>
            </a:extLst>
          </p:cNvPr>
          <p:cNvSpPr txBox="1"/>
          <p:nvPr/>
        </p:nvSpPr>
        <p:spPr>
          <a:xfrm>
            <a:off x="365153" y="399248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https://youtu.be/noqBUEgyQ8A?si=8_zEx_J2DsPjzXpZ</a:t>
            </a:r>
          </a:p>
        </p:txBody>
      </p:sp>
      <p:pic>
        <p:nvPicPr>
          <p:cNvPr id="13" name="Picture 12" descr="Robot Chassis with Mecanum Wheels ...">
            <a:extLst>
              <a:ext uri="{FF2B5EF4-FFF2-40B4-BE49-F238E27FC236}">
                <a16:creationId xmlns:a16="http://schemas.microsoft.com/office/drawing/2014/main" id="{D9124429-F269-70F4-DBD8-A1CC7ADDBACB}"/>
              </a:ext>
            </a:extLst>
          </p:cNvPr>
          <p:cNvPicPr>
            <a:picLocks noChangeAspect="1"/>
          </p:cNvPicPr>
          <p:nvPr/>
        </p:nvPicPr>
        <p:blipFill>
          <a:blip r:embed="rId3"/>
          <a:stretch>
            <a:fillRect/>
          </a:stretch>
        </p:blipFill>
        <p:spPr>
          <a:xfrm>
            <a:off x="434750" y="4758641"/>
            <a:ext cx="2467223" cy="1847850"/>
          </a:xfrm>
          <a:prstGeom prst="rect">
            <a:avLst/>
          </a:prstGeom>
        </p:spPr>
      </p:pic>
      <p:pic>
        <p:nvPicPr>
          <p:cNvPr id="16" name="Picture 15" descr="A close-up of a forklift&#10;&#10;AI-generated content may be incorrect.">
            <a:extLst>
              <a:ext uri="{FF2B5EF4-FFF2-40B4-BE49-F238E27FC236}">
                <a16:creationId xmlns:a16="http://schemas.microsoft.com/office/drawing/2014/main" id="{AE9A1348-F978-1A63-F101-A8E6038C48DB}"/>
              </a:ext>
            </a:extLst>
          </p:cNvPr>
          <p:cNvPicPr>
            <a:picLocks noChangeAspect="1"/>
          </p:cNvPicPr>
          <p:nvPr/>
        </p:nvPicPr>
        <p:blipFill>
          <a:blip r:embed="rId4"/>
          <a:stretch>
            <a:fillRect/>
          </a:stretch>
        </p:blipFill>
        <p:spPr>
          <a:xfrm>
            <a:off x="3686679" y="4247847"/>
            <a:ext cx="2858001" cy="2781300"/>
          </a:xfrm>
          <a:prstGeom prst="rect">
            <a:avLst/>
          </a:prstGeom>
        </p:spPr>
      </p:pic>
    </p:spTree>
    <p:extLst>
      <p:ext uri="{BB962C8B-B14F-4D97-AF65-F5344CB8AC3E}">
        <p14:creationId xmlns:p14="http://schemas.microsoft.com/office/powerpoint/2010/main" val="392949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4CCE671A-8DB3-E2CD-3DD3-9DAD1818F925}"/>
            </a:ext>
          </a:extLst>
        </p:cNvPr>
        <p:cNvGrpSpPr/>
        <p:nvPr/>
      </p:nvGrpSpPr>
      <p:grpSpPr>
        <a:xfrm>
          <a:off x="0" y="0"/>
          <a:ext cx="0" cy="0"/>
          <a:chOff x="0" y="0"/>
          <a:chExt cx="0" cy="0"/>
        </a:xfrm>
      </p:grpSpPr>
      <p:pic>
        <p:nvPicPr>
          <p:cNvPr id="31" name="Picture 30" descr="276-2289-001&#10;&#10;Aluminum C-Channel 1x2x1x35">
            <a:extLst>
              <a:ext uri="{FF2B5EF4-FFF2-40B4-BE49-F238E27FC236}">
                <a16:creationId xmlns:a16="http://schemas.microsoft.com/office/drawing/2014/main" id="{D9251167-A086-7934-B682-D57D3EB0DDFA}"/>
              </a:ext>
            </a:extLst>
          </p:cNvPr>
          <p:cNvPicPr>
            <a:picLocks noChangeAspect="1"/>
          </p:cNvPicPr>
          <p:nvPr/>
        </p:nvPicPr>
        <p:blipFill>
          <a:blip r:embed="rId3"/>
          <a:srcRect l="14423" r="45105" b="-1515"/>
          <a:stretch>
            <a:fillRect/>
          </a:stretch>
        </p:blipFill>
        <p:spPr>
          <a:xfrm>
            <a:off x="1290259" y="4283741"/>
            <a:ext cx="2937812" cy="376285"/>
          </a:xfrm>
          <a:prstGeom prst="rect">
            <a:avLst/>
          </a:prstGeom>
        </p:spPr>
      </p:pic>
      <p:pic>
        <p:nvPicPr>
          <p:cNvPr id="11" name="Picture 10" descr="276-6240-002&#10;&#10;Aluminum Angle 2x2x14x20">
            <a:extLst>
              <a:ext uri="{FF2B5EF4-FFF2-40B4-BE49-F238E27FC236}">
                <a16:creationId xmlns:a16="http://schemas.microsoft.com/office/drawing/2014/main" id="{958EB567-8755-AC95-0999-C89B1377B5BE}"/>
              </a:ext>
            </a:extLst>
          </p:cNvPr>
          <p:cNvPicPr>
            <a:picLocks noChangeAspect="1"/>
          </p:cNvPicPr>
          <p:nvPr/>
        </p:nvPicPr>
        <p:blipFill>
          <a:blip r:embed="rId4"/>
          <a:stretch>
            <a:fillRect/>
          </a:stretch>
        </p:blipFill>
        <p:spPr>
          <a:xfrm rot="10800000">
            <a:off x="1205662" y="3005178"/>
            <a:ext cx="3048307" cy="314325"/>
          </a:xfrm>
          <a:prstGeom prst="rect">
            <a:avLst/>
          </a:prstGeom>
        </p:spPr>
      </p:pic>
      <p:pic>
        <p:nvPicPr>
          <p:cNvPr id="27" name="Picture 26" descr="276-4840&#10;&#10;V5 Smart Motor">
            <a:extLst>
              <a:ext uri="{FF2B5EF4-FFF2-40B4-BE49-F238E27FC236}">
                <a16:creationId xmlns:a16="http://schemas.microsoft.com/office/drawing/2014/main" id="{CF90872B-A7A8-D77C-3C40-D1521DF1D507}"/>
              </a:ext>
            </a:extLst>
          </p:cNvPr>
          <p:cNvPicPr>
            <a:picLocks noChangeAspect="1"/>
          </p:cNvPicPr>
          <p:nvPr/>
        </p:nvPicPr>
        <p:blipFill>
          <a:blip r:embed="rId5"/>
          <a:stretch>
            <a:fillRect/>
          </a:stretch>
        </p:blipFill>
        <p:spPr>
          <a:xfrm rot="16200000">
            <a:off x="1376238" y="5994752"/>
            <a:ext cx="381038" cy="495300"/>
          </a:xfrm>
          <a:prstGeom prst="rect">
            <a:avLst/>
          </a:prstGeom>
          <a:effectLst/>
        </p:spPr>
      </p:pic>
      <p:pic>
        <p:nvPicPr>
          <p:cNvPr id="5" name="Picture 4" descr="276-4840&#10;&#10;V5 Smart Motor">
            <a:extLst>
              <a:ext uri="{FF2B5EF4-FFF2-40B4-BE49-F238E27FC236}">
                <a16:creationId xmlns:a16="http://schemas.microsoft.com/office/drawing/2014/main" id="{7B425733-01F0-A726-6FC0-5BB82EE1E245}"/>
              </a:ext>
            </a:extLst>
          </p:cNvPr>
          <p:cNvPicPr>
            <a:picLocks noChangeAspect="1"/>
          </p:cNvPicPr>
          <p:nvPr/>
        </p:nvPicPr>
        <p:blipFill>
          <a:blip r:embed="rId5"/>
          <a:stretch>
            <a:fillRect/>
          </a:stretch>
        </p:blipFill>
        <p:spPr>
          <a:xfrm rot="-5400000">
            <a:off x="1402792" y="3421698"/>
            <a:ext cx="381038" cy="495300"/>
          </a:xfrm>
          <a:prstGeom prst="rect">
            <a:avLst/>
          </a:prstGeom>
          <a:effectLst/>
        </p:spPr>
      </p:pic>
      <p:sp>
        <p:nvSpPr>
          <p:cNvPr id="4" name="Rectangle 3">
            <a:extLst>
              <a:ext uri="{FF2B5EF4-FFF2-40B4-BE49-F238E27FC236}">
                <a16:creationId xmlns:a16="http://schemas.microsoft.com/office/drawing/2014/main" id="{390DC5B4-0979-70EF-1EF7-AF45FCAE7B2E}"/>
              </a:ext>
            </a:extLst>
          </p:cNvPr>
          <p:cNvSpPr>
            <a:spLocks noGrp="1" noRot="1" noMove="1" noResize="1" noEditPoints="1" noAdjustHandles="1" noChangeArrowheads="1" noChangeShapeType="1"/>
          </p:cNvSpPr>
          <p:nvPr/>
        </p:nvSpPr>
        <p:spPr>
          <a:xfrm>
            <a:off x="0" y="-1"/>
            <a:ext cx="7772400" cy="24914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Google Shape;274;p34">
            <a:extLst>
              <a:ext uri="{FF2B5EF4-FFF2-40B4-BE49-F238E27FC236}">
                <a16:creationId xmlns:a16="http://schemas.microsoft.com/office/drawing/2014/main" id="{DA4DB9EA-52C2-B2DF-3088-5670FA3E8564}"/>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Frame and wheels as well as brain and battery</a:t>
            </a:r>
            <a:endParaRPr/>
          </a:p>
        </p:txBody>
      </p:sp>
      <p:sp>
        <p:nvSpPr>
          <p:cNvPr id="275" name="Google Shape;275;p34">
            <a:extLst>
              <a:ext uri="{FF2B5EF4-FFF2-40B4-BE49-F238E27FC236}">
                <a16:creationId xmlns:a16="http://schemas.microsoft.com/office/drawing/2014/main" id="{217057D0-2BA6-3B82-F0E2-7B639B9692FF}"/>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Marco and Tyler</a:t>
            </a:r>
          </a:p>
        </p:txBody>
      </p:sp>
      <p:sp>
        <p:nvSpPr>
          <p:cNvPr id="276" name="Google Shape;276;p34">
            <a:extLst>
              <a:ext uri="{FF2B5EF4-FFF2-40B4-BE49-F238E27FC236}">
                <a16:creationId xmlns:a16="http://schemas.microsoft.com/office/drawing/2014/main" id="{2F760512-49B9-EF06-F164-BFB3A0A5B521}"/>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8/19-21/2025</a:t>
            </a:r>
            <a:endParaRPr/>
          </a:p>
        </p:txBody>
      </p:sp>
      <p:sp>
        <p:nvSpPr>
          <p:cNvPr id="277" name="Google Shape;277;p34">
            <a:extLst>
              <a:ext uri="{FF2B5EF4-FFF2-40B4-BE49-F238E27FC236}">
                <a16:creationId xmlns:a16="http://schemas.microsoft.com/office/drawing/2014/main" id="{542BA2F7-766C-4BBD-E825-C356529D9954}"/>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3</a:t>
            </a:r>
            <a:endParaRPr/>
          </a:p>
        </p:txBody>
      </p:sp>
      <p:pic>
        <p:nvPicPr>
          <p:cNvPr id="278" name="Google Shape;278;p34">
            <a:extLst>
              <a:ext uri="{FF2B5EF4-FFF2-40B4-BE49-F238E27FC236}">
                <a16:creationId xmlns:a16="http://schemas.microsoft.com/office/drawing/2014/main" id="{37A8FE9F-42BD-73C8-5AE1-3B416D489186}"/>
              </a:ext>
            </a:extLst>
          </p:cNvPr>
          <p:cNvPicPr preferRelativeResize="0"/>
          <p:nvPr/>
        </p:nvPicPr>
        <p:blipFill>
          <a:blip r:embed="rId6">
            <a:alphaModFix/>
          </a:blip>
          <a:stretch>
            <a:fillRect/>
          </a:stretch>
        </p:blipFill>
        <p:spPr>
          <a:xfrm>
            <a:off x="0" y="2480895"/>
            <a:ext cx="174934" cy="5340099"/>
          </a:xfrm>
          <a:prstGeom prst="rect">
            <a:avLst/>
          </a:prstGeom>
          <a:noFill/>
          <a:ln>
            <a:noFill/>
          </a:ln>
        </p:spPr>
      </p:pic>
      <p:pic>
        <p:nvPicPr>
          <p:cNvPr id="279" name="Google Shape;279;p34">
            <a:extLst>
              <a:ext uri="{FF2B5EF4-FFF2-40B4-BE49-F238E27FC236}">
                <a16:creationId xmlns:a16="http://schemas.microsoft.com/office/drawing/2014/main" id="{A43C3785-18DD-137E-306B-A724AE114F09}"/>
              </a:ext>
            </a:extLst>
          </p:cNvPr>
          <p:cNvPicPr preferRelativeResize="0"/>
          <p:nvPr/>
        </p:nvPicPr>
        <p:blipFill>
          <a:blip r:embed="rId7">
            <a:alphaModFix/>
          </a:blip>
          <a:stretch>
            <a:fillRect/>
          </a:stretch>
        </p:blipFill>
        <p:spPr>
          <a:xfrm>
            <a:off x="173707" y="2332469"/>
            <a:ext cx="5340099" cy="174934"/>
          </a:xfrm>
          <a:prstGeom prst="rect">
            <a:avLst/>
          </a:prstGeom>
          <a:noFill/>
          <a:ln>
            <a:noFill/>
          </a:ln>
        </p:spPr>
      </p:pic>
      <p:sp>
        <p:nvSpPr>
          <p:cNvPr id="2" name="TextBox 1">
            <a:extLst>
              <a:ext uri="{FF2B5EF4-FFF2-40B4-BE49-F238E27FC236}">
                <a16:creationId xmlns:a16="http://schemas.microsoft.com/office/drawing/2014/main" id="{237DB2F7-1A79-4F4D-EBBF-C088A20E40FB}"/>
              </a:ext>
            </a:extLst>
          </p:cNvPr>
          <p:cNvSpPr txBox="1"/>
          <p:nvPr/>
        </p:nvSpPr>
        <p:spPr>
          <a:xfrm>
            <a:off x="212035" y="159027"/>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11114B0A-81B7-82FD-B3CE-0CE857B4E727}"/>
              </a:ext>
            </a:extLst>
          </p:cNvPr>
          <p:cNvSpPr txBox="1"/>
          <p:nvPr/>
        </p:nvSpPr>
        <p:spPr>
          <a:xfrm>
            <a:off x="106018" y="622853"/>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pic>
        <p:nvPicPr>
          <p:cNvPr id="6" name="Picture 5" descr="276-4840&#10;&#10;V5 Smart Motor">
            <a:extLst>
              <a:ext uri="{FF2B5EF4-FFF2-40B4-BE49-F238E27FC236}">
                <a16:creationId xmlns:a16="http://schemas.microsoft.com/office/drawing/2014/main" id="{CE98E96F-830A-5CE0-80C3-DA9CAA13C75C}"/>
              </a:ext>
            </a:extLst>
          </p:cNvPr>
          <p:cNvPicPr>
            <a:picLocks noChangeAspect="1"/>
          </p:cNvPicPr>
          <p:nvPr/>
        </p:nvPicPr>
        <p:blipFill>
          <a:blip r:embed="rId5"/>
          <a:stretch>
            <a:fillRect/>
          </a:stretch>
        </p:blipFill>
        <p:spPr>
          <a:xfrm rot="5400000">
            <a:off x="3599877" y="6023375"/>
            <a:ext cx="381038" cy="495300"/>
          </a:xfrm>
          <a:prstGeom prst="rect">
            <a:avLst/>
          </a:prstGeom>
        </p:spPr>
      </p:pic>
      <p:pic>
        <p:nvPicPr>
          <p:cNvPr id="8" name="Picture 7" descr="276-4840&#10;&#10;V5 Smart Motor">
            <a:extLst>
              <a:ext uri="{FF2B5EF4-FFF2-40B4-BE49-F238E27FC236}">
                <a16:creationId xmlns:a16="http://schemas.microsoft.com/office/drawing/2014/main" id="{75000342-D684-24B5-52C4-3CDC64781F16}"/>
              </a:ext>
            </a:extLst>
          </p:cNvPr>
          <p:cNvPicPr>
            <a:picLocks noChangeAspect="1"/>
          </p:cNvPicPr>
          <p:nvPr/>
        </p:nvPicPr>
        <p:blipFill>
          <a:blip r:embed="rId5"/>
          <a:stretch>
            <a:fillRect/>
          </a:stretch>
        </p:blipFill>
        <p:spPr>
          <a:xfrm rot="5400000">
            <a:off x="3600379" y="3423236"/>
            <a:ext cx="381038" cy="495300"/>
          </a:xfrm>
          <a:prstGeom prst="rect">
            <a:avLst/>
          </a:prstGeom>
        </p:spPr>
      </p:pic>
      <p:pic>
        <p:nvPicPr>
          <p:cNvPr id="10" name="Picture 9" descr="276-6240-002&#10;&#10;Aluminum Angle 2x2x14x20">
            <a:extLst>
              <a:ext uri="{FF2B5EF4-FFF2-40B4-BE49-F238E27FC236}">
                <a16:creationId xmlns:a16="http://schemas.microsoft.com/office/drawing/2014/main" id="{E0821C60-0A31-02BB-6350-9DF3132FE48F}"/>
              </a:ext>
            </a:extLst>
          </p:cNvPr>
          <p:cNvPicPr>
            <a:picLocks noChangeAspect="1"/>
          </p:cNvPicPr>
          <p:nvPr/>
        </p:nvPicPr>
        <p:blipFill>
          <a:blip r:embed="rId4"/>
          <a:stretch>
            <a:fillRect/>
          </a:stretch>
        </p:blipFill>
        <p:spPr>
          <a:xfrm>
            <a:off x="1175943" y="6643004"/>
            <a:ext cx="3048307" cy="314325"/>
          </a:xfrm>
          <a:prstGeom prst="rect">
            <a:avLst/>
          </a:prstGeom>
        </p:spPr>
      </p:pic>
      <p:pic>
        <p:nvPicPr>
          <p:cNvPr id="12" name="Picture 11" descr="276-2288-001&#10;&#10;Aluminum C-Channel 1x2x1x25">
            <a:extLst>
              <a:ext uri="{FF2B5EF4-FFF2-40B4-BE49-F238E27FC236}">
                <a16:creationId xmlns:a16="http://schemas.microsoft.com/office/drawing/2014/main" id="{AFDB3A3E-0483-FEA6-239E-E4CECF71761E}"/>
              </a:ext>
            </a:extLst>
          </p:cNvPr>
          <p:cNvPicPr>
            <a:picLocks noChangeAspect="1"/>
          </p:cNvPicPr>
          <p:nvPr/>
        </p:nvPicPr>
        <p:blipFill>
          <a:blip r:embed="rId8"/>
          <a:stretch>
            <a:fillRect/>
          </a:stretch>
        </p:blipFill>
        <p:spPr>
          <a:xfrm rot="16200000">
            <a:off x="-541588" y="4786069"/>
            <a:ext cx="3800857" cy="314325"/>
          </a:xfrm>
          <a:prstGeom prst="rect">
            <a:avLst/>
          </a:prstGeom>
        </p:spPr>
      </p:pic>
      <p:pic>
        <p:nvPicPr>
          <p:cNvPr id="14" name="Picture 13" descr="276-2288-001&#10;&#10;Aluminum C-Channel 1x2x1x25">
            <a:extLst>
              <a:ext uri="{FF2B5EF4-FFF2-40B4-BE49-F238E27FC236}">
                <a16:creationId xmlns:a16="http://schemas.microsoft.com/office/drawing/2014/main" id="{52F95473-2373-E40B-5602-9E7A5F7ED28B}"/>
              </a:ext>
            </a:extLst>
          </p:cNvPr>
          <p:cNvPicPr>
            <a:picLocks noChangeAspect="1"/>
          </p:cNvPicPr>
          <p:nvPr/>
        </p:nvPicPr>
        <p:blipFill>
          <a:blip r:embed="rId8"/>
          <a:stretch>
            <a:fillRect/>
          </a:stretch>
        </p:blipFill>
        <p:spPr>
          <a:xfrm rot="16200000">
            <a:off x="2192436" y="4906425"/>
            <a:ext cx="3800857" cy="314325"/>
          </a:xfrm>
          <a:prstGeom prst="rect">
            <a:avLst/>
          </a:prstGeom>
        </p:spPr>
      </p:pic>
      <p:pic>
        <p:nvPicPr>
          <p:cNvPr id="18" name="Picture 17" descr="276-1447&#10;&#10;4&quot; Mecanum Wheel">
            <a:extLst>
              <a:ext uri="{FF2B5EF4-FFF2-40B4-BE49-F238E27FC236}">
                <a16:creationId xmlns:a16="http://schemas.microsoft.com/office/drawing/2014/main" id="{0CC9193A-C9F2-1E9B-1CFF-D506E05DB7BD}"/>
              </a:ext>
            </a:extLst>
          </p:cNvPr>
          <p:cNvPicPr>
            <a:picLocks noChangeAspect="1"/>
          </p:cNvPicPr>
          <p:nvPr/>
        </p:nvPicPr>
        <p:blipFill>
          <a:blip r:embed="rId9"/>
          <a:stretch>
            <a:fillRect/>
          </a:stretch>
        </p:blipFill>
        <p:spPr>
          <a:xfrm>
            <a:off x="860096" y="3056523"/>
            <a:ext cx="619187" cy="1228725"/>
          </a:xfrm>
          <a:prstGeom prst="rect">
            <a:avLst/>
          </a:prstGeom>
        </p:spPr>
      </p:pic>
      <p:pic>
        <p:nvPicPr>
          <p:cNvPr id="20" name="Picture 19" descr="276-1447&#10;&#10;4&quot; Mecanum Wheel">
            <a:extLst>
              <a:ext uri="{FF2B5EF4-FFF2-40B4-BE49-F238E27FC236}">
                <a16:creationId xmlns:a16="http://schemas.microsoft.com/office/drawing/2014/main" id="{68285104-2680-34D8-51FE-21A22175ABB1}"/>
              </a:ext>
            </a:extLst>
          </p:cNvPr>
          <p:cNvPicPr>
            <a:picLocks noChangeAspect="1"/>
          </p:cNvPicPr>
          <p:nvPr/>
        </p:nvPicPr>
        <p:blipFill>
          <a:blip r:embed="rId9"/>
          <a:stretch>
            <a:fillRect/>
          </a:stretch>
        </p:blipFill>
        <p:spPr>
          <a:xfrm>
            <a:off x="860096" y="5635600"/>
            <a:ext cx="619187" cy="1228725"/>
          </a:xfrm>
          <a:prstGeom prst="rect">
            <a:avLst/>
          </a:prstGeom>
        </p:spPr>
      </p:pic>
      <p:pic>
        <p:nvPicPr>
          <p:cNvPr id="22" name="Picture 21" descr="276-1447&#10;&#10;4&quot; Mecanum Wheel">
            <a:extLst>
              <a:ext uri="{FF2B5EF4-FFF2-40B4-BE49-F238E27FC236}">
                <a16:creationId xmlns:a16="http://schemas.microsoft.com/office/drawing/2014/main" id="{827E15CE-F26B-FD77-0AFC-8F67539471BB}"/>
              </a:ext>
            </a:extLst>
          </p:cNvPr>
          <p:cNvPicPr>
            <a:picLocks noChangeAspect="1"/>
          </p:cNvPicPr>
          <p:nvPr/>
        </p:nvPicPr>
        <p:blipFill>
          <a:blip r:embed="rId9"/>
          <a:stretch>
            <a:fillRect/>
          </a:stretch>
        </p:blipFill>
        <p:spPr>
          <a:xfrm>
            <a:off x="3938104" y="5755957"/>
            <a:ext cx="619187" cy="1228725"/>
          </a:xfrm>
          <a:prstGeom prst="rect">
            <a:avLst/>
          </a:prstGeom>
        </p:spPr>
      </p:pic>
      <p:pic>
        <p:nvPicPr>
          <p:cNvPr id="24" name="Picture 23" descr="276-1447&#10;&#10;4&quot; Mecanum Wheel">
            <a:extLst>
              <a:ext uri="{FF2B5EF4-FFF2-40B4-BE49-F238E27FC236}">
                <a16:creationId xmlns:a16="http://schemas.microsoft.com/office/drawing/2014/main" id="{9808E0BC-A8E0-9A22-67D5-CFBCEB278BC3}"/>
              </a:ext>
            </a:extLst>
          </p:cNvPr>
          <p:cNvPicPr>
            <a:picLocks noChangeAspect="1"/>
          </p:cNvPicPr>
          <p:nvPr/>
        </p:nvPicPr>
        <p:blipFill>
          <a:blip r:embed="rId9"/>
          <a:stretch>
            <a:fillRect/>
          </a:stretch>
        </p:blipFill>
        <p:spPr>
          <a:xfrm>
            <a:off x="3938104" y="3056523"/>
            <a:ext cx="619187" cy="1228725"/>
          </a:xfrm>
          <a:prstGeom prst="rect">
            <a:avLst/>
          </a:prstGeom>
        </p:spPr>
      </p:pic>
      <p:pic>
        <p:nvPicPr>
          <p:cNvPr id="26" name="Picture 25" descr="276-4810&#10;&#10;V5 Robot Brain">
            <a:extLst>
              <a:ext uri="{FF2B5EF4-FFF2-40B4-BE49-F238E27FC236}">
                <a16:creationId xmlns:a16="http://schemas.microsoft.com/office/drawing/2014/main" id="{15EB101F-2C38-3F21-07E6-20013D013F33}"/>
              </a:ext>
            </a:extLst>
          </p:cNvPr>
          <p:cNvPicPr>
            <a:picLocks noChangeAspect="1"/>
          </p:cNvPicPr>
          <p:nvPr/>
        </p:nvPicPr>
        <p:blipFill>
          <a:blip r:embed="rId10"/>
          <a:stretch>
            <a:fillRect/>
          </a:stretch>
        </p:blipFill>
        <p:spPr>
          <a:xfrm rot="5400000">
            <a:off x="5181876" y="4343431"/>
            <a:ext cx="1686095" cy="1228725"/>
          </a:xfrm>
          <a:prstGeom prst="rect">
            <a:avLst/>
          </a:prstGeom>
        </p:spPr>
      </p:pic>
      <p:pic>
        <p:nvPicPr>
          <p:cNvPr id="9" name="Picture 8" descr="276-4811&#10;&#10;V5 Robot Battery">
            <a:extLst>
              <a:ext uri="{FF2B5EF4-FFF2-40B4-BE49-F238E27FC236}">
                <a16:creationId xmlns:a16="http://schemas.microsoft.com/office/drawing/2014/main" id="{62730081-5397-218B-74E5-BFA621BC3E78}"/>
              </a:ext>
            </a:extLst>
          </p:cNvPr>
          <p:cNvPicPr>
            <a:picLocks noChangeAspect="1"/>
          </p:cNvPicPr>
          <p:nvPr/>
        </p:nvPicPr>
        <p:blipFill>
          <a:blip r:embed="rId11"/>
          <a:stretch>
            <a:fillRect/>
          </a:stretch>
        </p:blipFill>
        <p:spPr>
          <a:xfrm rot="16200000">
            <a:off x="5906407" y="4666836"/>
            <a:ext cx="1924050" cy="552450"/>
          </a:xfrm>
          <a:prstGeom prst="rect">
            <a:avLst/>
          </a:prstGeom>
        </p:spPr>
      </p:pic>
      <p:pic>
        <p:nvPicPr>
          <p:cNvPr id="15" name="Picture 14" descr="276-2288-001&#10;&#10;Aluminum C-Channel 1x2x1x25">
            <a:extLst>
              <a:ext uri="{FF2B5EF4-FFF2-40B4-BE49-F238E27FC236}">
                <a16:creationId xmlns:a16="http://schemas.microsoft.com/office/drawing/2014/main" id="{30A027CE-48A6-AD5F-2B30-2C5045013EB0}"/>
              </a:ext>
            </a:extLst>
          </p:cNvPr>
          <p:cNvPicPr>
            <a:picLocks noChangeAspect="1"/>
          </p:cNvPicPr>
          <p:nvPr/>
        </p:nvPicPr>
        <p:blipFill>
          <a:blip r:embed="rId12"/>
          <a:stretch>
            <a:fillRect/>
          </a:stretch>
        </p:blipFill>
        <p:spPr>
          <a:xfrm rot="-5400000">
            <a:off x="2382656" y="5064819"/>
            <a:ext cx="4349112" cy="186788"/>
          </a:xfrm>
          <a:prstGeom prst="rect">
            <a:avLst/>
          </a:prstGeom>
        </p:spPr>
      </p:pic>
      <p:pic>
        <p:nvPicPr>
          <p:cNvPr id="17" name="Picture 16" descr="276-2288-001&#10;&#10;Aluminum C-Channel 1x2x1x25">
            <a:extLst>
              <a:ext uri="{FF2B5EF4-FFF2-40B4-BE49-F238E27FC236}">
                <a16:creationId xmlns:a16="http://schemas.microsoft.com/office/drawing/2014/main" id="{278DE113-C0B7-31E1-8106-838EB22BECDC}"/>
              </a:ext>
            </a:extLst>
          </p:cNvPr>
          <p:cNvPicPr>
            <a:picLocks noChangeAspect="1"/>
          </p:cNvPicPr>
          <p:nvPr/>
        </p:nvPicPr>
        <p:blipFill>
          <a:blip r:embed="rId12"/>
          <a:stretch>
            <a:fillRect/>
          </a:stretch>
        </p:blipFill>
        <p:spPr>
          <a:xfrm rot="5400000">
            <a:off x="-1082240" y="4918634"/>
            <a:ext cx="3747267" cy="221176"/>
          </a:xfrm>
          <a:prstGeom prst="rect">
            <a:avLst/>
          </a:prstGeom>
        </p:spPr>
      </p:pic>
      <p:pic>
        <p:nvPicPr>
          <p:cNvPr id="7" name="Picture 6" descr="276-4810&#10;&#10;V5 Robot Brain">
            <a:extLst>
              <a:ext uri="{FF2B5EF4-FFF2-40B4-BE49-F238E27FC236}">
                <a16:creationId xmlns:a16="http://schemas.microsoft.com/office/drawing/2014/main" id="{E946DD1C-113F-16C8-0BDF-5C8D56C88DB9}"/>
              </a:ext>
            </a:extLst>
          </p:cNvPr>
          <p:cNvPicPr>
            <a:picLocks noChangeAspect="1"/>
          </p:cNvPicPr>
          <p:nvPr/>
        </p:nvPicPr>
        <p:blipFill>
          <a:blip r:embed="rId13"/>
          <a:stretch>
            <a:fillRect/>
          </a:stretch>
        </p:blipFill>
        <p:spPr>
          <a:xfrm rot="5400000">
            <a:off x="2566334" y="2124573"/>
            <a:ext cx="439562" cy="1940659"/>
          </a:xfrm>
          <a:prstGeom prst="rect">
            <a:avLst/>
          </a:prstGeom>
        </p:spPr>
      </p:pic>
      <p:pic>
        <p:nvPicPr>
          <p:cNvPr id="19" name="Picture 18" descr="276-4811&#10;&#10;V5 Robot Battery">
            <a:extLst>
              <a:ext uri="{FF2B5EF4-FFF2-40B4-BE49-F238E27FC236}">
                <a16:creationId xmlns:a16="http://schemas.microsoft.com/office/drawing/2014/main" id="{E4EA25CC-86B2-E6B7-3A0D-C816DE5E7A27}"/>
              </a:ext>
            </a:extLst>
          </p:cNvPr>
          <p:cNvPicPr>
            <a:picLocks noChangeAspect="1"/>
          </p:cNvPicPr>
          <p:nvPr/>
        </p:nvPicPr>
        <p:blipFill>
          <a:blip r:embed="rId14"/>
          <a:stretch>
            <a:fillRect/>
          </a:stretch>
        </p:blipFill>
        <p:spPr>
          <a:xfrm>
            <a:off x="1815679" y="2852426"/>
            <a:ext cx="1924180" cy="381000"/>
          </a:xfrm>
          <a:prstGeom prst="rect">
            <a:avLst/>
          </a:prstGeom>
        </p:spPr>
      </p:pic>
      <p:pic>
        <p:nvPicPr>
          <p:cNvPr id="16" name="Picture 15" descr="276-2288-001&#10;&#10;Aluminum C-Channel 1x2x1x25">
            <a:extLst>
              <a:ext uri="{FF2B5EF4-FFF2-40B4-BE49-F238E27FC236}">
                <a16:creationId xmlns:a16="http://schemas.microsoft.com/office/drawing/2014/main" id="{4CE3206B-BF71-734F-DA5B-21BEDF181651}"/>
              </a:ext>
            </a:extLst>
          </p:cNvPr>
          <p:cNvPicPr>
            <a:picLocks noChangeAspect="1"/>
          </p:cNvPicPr>
          <p:nvPr/>
        </p:nvPicPr>
        <p:blipFill>
          <a:blip r:embed="rId15"/>
          <a:stretch>
            <a:fillRect/>
          </a:stretch>
        </p:blipFill>
        <p:spPr>
          <a:xfrm rot="-5400000" flipV="1">
            <a:off x="2016230" y="2592192"/>
            <a:ext cx="181238" cy="558360"/>
          </a:xfrm>
          <a:prstGeom prst="rect">
            <a:avLst/>
          </a:prstGeom>
        </p:spPr>
      </p:pic>
      <p:pic>
        <p:nvPicPr>
          <p:cNvPr id="13" name="Picture 12" descr="276-2288-001&#10;&#10;Aluminum C-Channel 1x2x1x25">
            <a:extLst>
              <a:ext uri="{FF2B5EF4-FFF2-40B4-BE49-F238E27FC236}">
                <a16:creationId xmlns:a16="http://schemas.microsoft.com/office/drawing/2014/main" id="{2CEE075E-3DCC-4AB5-D021-49D1800BF66B}"/>
              </a:ext>
            </a:extLst>
          </p:cNvPr>
          <p:cNvPicPr>
            <a:picLocks noChangeAspect="1"/>
          </p:cNvPicPr>
          <p:nvPr/>
        </p:nvPicPr>
        <p:blipFill>
          <a:blip r:embed="rId15"/>
          <a:stretch>
            <a:fillRect/>
          </a:stretch>
        </p:blipFill>
        <p:spPr>
          <a:xfrm rot="-5400000">
            <a:off x="3202725" y="2703513"/>
            <a:ext cx="267216" cy="421688"/>
          </a:xfrm>
          <a:prstGeom prst="rect">
            <a:avLst/>
          </a:prstGeom>
        </p:spPr>
      </p:pic>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ADD4F1BA-FE1F-CD7E-5046-C85673DBA414}"/>
                  </a:ext>
                </a:extLst>
              </p14:cNvPr>
              <p14:cNvContentPartPr/>
              <p14:nvPr/>
            </p14:nvContentPartPr>
            <p14:xfrm>
              <a:off x="5466184" y="3576378"/>
              <a:ext cx="1792168" cy="381555"/>
            </p14:xfrm>
          </p:contentPart>
        </mc:Choice>
        <mc:Fallback xmlns="">
          <p:pic>
            <p:nvPicPr>
              <p:cNvPr id="21" name="Ink 20">
                <a:extLst>
                  <a:ext uri="{FF2B5EF4-FFF2-40B4-BE49-F238E27FC236}">
                    <a16:creationId xmlns:a16="http://schemas.microsoft.com/office/drawing/2014/main" id="{ADD4F1BA-FE1F-CD7E-5046-C85673DBA414}"/>
                  </a:ext>
                </a:extLst>
              </p:cNvPr>
              <p:cNvPicPr/>
              <p:nvPr/>
            </p:nvPicPr>
            <p:blipFill>
              <a:blip r:embed="rId17"/>
              <a:stretch>
                <a:fillRect/>
              </a:stretch>
            </p:blipFill>
            <p:spPr>
              <a:xfrm>
                <a:off x="5448187" y="3558380"/>
                <a:ext cx="1827803" cy="41719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6EDD9820-A7B3-4027-94A6-85CA7D6BE88F}"/>
                  </a:ext>
                </a:extLst>
              </p14:cNvPr>
              <p14:cNvContentPartPr/>
              <p14:nvPr/>
            </p14:nvContentPartPr>
            <p14:xfrm>
              <a:off x="4021089" y="2758838"/>
              <a:ext cx="2083575" cy="651825"/>
            </p14:xfrm>
          </p:contentPart>
        </mc:Choice>
        <mc:Fallback xmlns="">
          <p:pic>
            <p:nvPicPr>
              <p:cNvPr id="23" name="Ink 22">
                <a:extLst>
                  <a:ext uri="{FF2B5EF4-FFF2-40B4-BE49-F238E27FC236}">
                    <a16:creationId xmlns:a16="http://schemas.microsoft.com/office/drawing/2014/main" id="{6EDD9820-A7B3-4027-94A6-85CA7D6BE88F}"/>
                  </a:ext>
                </a:extLst>
              </p:cNvPr>
              <p:cNvPicPr/>
              <p:nvPr/>
            </p:nvPicPr>
            <p:blipFill>
              <a:blip r:embed="rId19"/>
              <a:stretch>
                <a:fillRect/>
              </a:stretch>
            </p:blipFill>
            <p:spPr>
              <a:xfrm>
                <a:off x="4003093" y="2740852"/>
                <a:ext cx="2119207" cy="68743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BDB420F2-85F2-54C3-45D0-DCE273EE904F}"/>
                  </a:ext>
                </a:extLst>
              </p14:cNvPr>
              <p14:cNvContentPartPr/>
              <p14:nvPr/>
            </p14:nvContentPartPr>
            <p14:xfrm>
              <a:off x="3752707" y="2824303"/>
              <a:ext cx="111940" cy="288842"/>
            </p14:xfrm>
          </p:contentPart>
        </mc:Choice>
        <mc:Fallback xmlns="">
          <p:pic>
            <p:nvPicPr>
              <p:cNvPr id="25" name="Ink 24">
                <a:extLst>
                  <a:ext uri="{FF2B5EF4-FFF2-40B4-BE49-F238E27FC236}">
                    <a16:creationId xmlns:a16="http://schemas.microsoft.com/office/drawing/2014/main" id="{BDB420F2-85F2-54C3-45D0-DCE273EE904F}"/>
                  </a:ext>
                </a:extLst>
              </p:cNvPr>
              <p:cNvPicPr/>
              <p:nvPr/>
            </p:nvPicPr>
            <p:blipFill>
              <a:blip r:embed="rId21"/>
              <a:stretch>
                <a:fillRect/>
              </a:stretch>
            </p:blipFill>
            <p:spPr>
              <a:xfrm>
                <a:off x="3734710" y="2806340"/>
                <a:ext cx="147574" cy="32440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5C73C82C-8C1D-BE90-944F-3CC0AC784DD9}"/>
                  </a:ext>
                </a:extLst>
              </p14:cNvPr>
              <p14:cNvContentPartPr/>
              <p14:nvPr/>
            </p14:nvContentPartPr>
            <p14:xfrm>
              <a:off x="3990058" y="2805782"/>
              <a:ext cx="169957" cy="185807"/>
            </p14:xfrm>
          </p:contentPart>
        </mc:Choice>
        <mc:Fallback xmlns="">
          <p:pic>
            <p:nvPicPr>
              <p:cNvPr id="28" name="Ink 27">
                <a:extLst>
                  <a:ext uri="{FF2B5EF4-FFF2-40B4-BE49-F238E27FC236}">
                    <a16:creationId xmlns:a16="http://schemas.microsoft.com/office/drawing/2014/main" id="{5C73C82C-8C1D-BE90-944F-3CC0AC784DD9}"/>
                  </a:ext>
                </a:extLst>
              </p:cNvPr>
              <p:cNvPicPr/>
              <p:nvPr/>
            </p:nvPicPr>
            <p:blipFill>
              <a:blip r:embed="rId23"/>
              <a:stretch>
                <a:fillRect/>
              </a:stretch>
            </p:blipFill>
            <p:spPr>
              <a:xfrm>
                <a:off x="3972092" y="2787812"/>
                <a:ext cx="205529" cy="221387"/>
              </a:xfrm>
              <a:prstGeom prst="rect">
                <a:avLst/>
              </a:prstGeom>
            </p:spPr>
          </p:pic>
        </mc:Fallback>
      </mc:AlternateContent>
      <p:pic>
        <p:nvPicPr>
          <p:cNvPr id="29" name="Picture 28" descr="276-2298-001&#10;&#10;1x5x1x35 Aluminum C-Channel">
            <a:extLst>
              <a:ext uri="{FF2B5EF4-FFF2-40B4-BE49-F238E27FC236}">
                <a16:creationId xmlns:a16="http://schemas.microsoft.com/office/drawing/2014/main" id="{8CC1C37F-42A4-EBDC-17C4-8466AB955E4D}"/>
              </a:ext>
            </a:extLst>
          </p:cNvPr>
          <p:cNvPicPr>
            <a:picLocks noChangeAspect="1"/>
          </p:cNvPicPr>
          <p:nvPr/>
        </p:nvPicPr>
        <p:blipFill>
          <a:blip r:embed="rId24"/>
          <a:srcRect l="3120" r="87544" b="-5375"/>
          <a:stretch>
            <a:fillRect/>
          </a:stretch>
        </p:blipFill>
        <p:spPr>
          <a:xfrm>
            <a:off x="3932022" y="4449846"/>
            <a:ext cx="725833" cy="1179779"/>
          </a:xfrm>
          <a:prstGeom prst="rect">
            <a:avLst/>
          </a:prstGeom>
        </p:spPr>
      </p:pic>
      <p:pic>
        <p:nvPicPr>
          <p:cNvPr id="30" name="Picture 29" descr="276-2298-001&#10;&#10;1x5x1x35 Aluminum C-Channel">
            <a:extLst>
              <a:ext uri="{FF2B5EF4-FFF2-40B4-BE49-F238E27FC236}">
                <a16:creationId xmlns:a16="http://schemas.microsoft.com/office/drawing/2014/main" id="{DDC9254F-2692-085D-D21D-B9A8E3CDD534}"/>
              </a:ext>
            </a:extLst>
          </p:cNvPr>
          <p:cNvPicPr>
            <a:picLocks noChangeAspect="1"/>
          </p:cNvPicPr>
          <p:nvPr/>
        </p:nvPicPr>
        <p:blipFill>
          <a:blip r:embed="rId24"/>
          <a:srcRect l="3120" r="87544" b="-5375"/>
          <a:stretch>
            <a:fillRect/>
          </a:stretch>
        </p:blipFill>
        <p:spPr>
          <a:xfrm>
            <a:off x="755465" y="4436808"/>
            <a:ext cx="725833" cy="1179779"/>
          </a:xfrm>
          <a:prstGeom prst="rect">
            <a:avLst/>
          </a:prstGeom>
        </p:spPr>
      </p:pic>
    </p:spTree>
    <p:extLst>
      <p:ext uri="{BB962C8B-B14F-4D97-AF65-F5344CB8AC3E}">
        <p14:creationId xmlns:p14="http://schemas.microsoft.com/office/powerpoint/2010/main" val="3782742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87B4688A-50F2-14D0-F68C-752A1DD38E27}"/>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639BBD7A-7301-A64C-8061-DA5B5BB35858}"/>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82788F01-7546-5B0F-D690-26FFEAF78C30}"/>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2937BE35-D3D2-CD8E-3F36-ED5370CA2BC0}"/>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BD3CDB01-EC20-682B-74ED-2B1E25C23ABC}"/>
              </a:ext>
            </a:extLst>
          </p:cNvPr>
          <p:cNvSpPr>
            <a:spLocks noGrp="1"/>
          </p:cNvSpPr>
          <p:nvPr>
            <p:ph type="subTitle" idx="3"/>
          </p:nvPr>
        </p:nvSpPr>
        <p:spPr/>
        <p:txBody>
          <a:bodyPr/>
          <a:lstStyle/>
          <a:p>
            <a:r>
              <a:rPr lang="en-US"/>
              <a:t>4</a:t>
            </a:r>
          </a:p>
        </p:txBody>
      </p:sp>
      <p:graphicFrame>
        <p:nvGraphicFramePr>
          <p:cNvPr id="5" name="Table 4">
            <a:extLst>
              <a:ext uri="{FF2B5EF4-FFF2-40B4-BE49-F238E27FC236}">
                <a16:creationId xmlns:a16="http://schemas.microsoft.com/office/drawing/2014/main" id="{A824C26C-9914-7CB9-83EA-342423D2B98F}"/>
              </a:ext>
            </a:extLst>
          </p:cNvPr>
          <p:cNvGraphicFramePr>
            <a:graphicFrameLocks noGrp="1"/>
          </p:cNvGraphicFramePr>
          <p:nvPr>
            <p:extLst>
              <p:ext uri="{D42A27DB-BD31-4B8C-83A1-F6EECF244321}">
                <p14:modId xmlns:p14="http://schemas.microsoft.com/office/powerpoint/2010/main" val="203061904"/>
              </p:ext>
            </p:extLst>
          </p:nvPr>
        </p:nvGraphicFramePr>
        <p:xfrm>
          <a:off x="129208" y="1033669"/>
          <a:ext cx="7437783" cy="868150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We all contributed in building the frame and wheels.</a:t>
                      </a:r>
                    </a:p>
                    <a:p>
                      <a:r>
                        <a:rPr lang="en-US"/>
                        <a:t>What will each team member do today?</a:t>
                      </a:r>
                    </a:p>
                    <a:p>
                      <a:r>
                        <a:rPr lang="en-US"/>
                        <a:t>Brainstorm where to put the brain and put it one. As well as research intake method.</a:t>
                      </a:r>
                    </a:p>
                    <a:p>
                      <a:r>
                        <a:rPr lang="en-US"/>
                        <a:t>What problems are holding the team back?</a:t>
                      </a:r>
                    </a:p>
                    <a:p>
                      <a:r>
                        <a:rPr lang="en-US"/>
                        <a:t>We have yet to experience a real problem.</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We figured out where to put the brain.</a:t>
                      </a:r>
                    </a:p>
                    <a:p>
                      <a:r>
                        <a:rPr lang="en-US"/>
                        <a:t>What will each team member do today?</a:t>
                      </a:r>
                    </a:p>
                    <a:p>
                      <a:r>
                        <a:rPr lang="en-US"/>
                        <a:t>DB is going to learn the rules for skills. AS and MB are going to modify the robot to fit the battery. TP will research the intake method.</a:t>
                      </a:r>
                    </a:p>
                    <a:p>
                      <a:r>
                        <a:rPr lang="en-US"/>
                        <a:t>What problems are holding the team back?</a:t>
                      </a:r>
                    </a:p>
                    <a:p>
                      <a:r>
                        <a:rPr lang="en-US" b="1" i="1" u="sng">
                          <a:solidFill>
                            <a:schemeClr val="accent3">
                              <a:lumMod val="75000"/>
                            </a:schemeClr>
                          </a:solidFill>
                        </a:rPr>
                        <a:t>We have yet to figure it out.</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DB has been studying the rules for skills and the rest are trying to figure out why brain is not working.</a:t>
                      </a:r>
                    </a:p>
                    <a:p>
                      <a:r>
                        <a:rPr lang="en-US"/>
                        <a:t>What will each team member do today?</a:t>
                      </a:r>
                    </a:p>
                    <a:p>
                      <a:r>
                        <a:rPr lang="en-US"/>
                        <a:t>DB will continue studying The rest of us will work on the brain and attempt to finish the base.</a:t>
                      </a:r>
                    </a:p>
                    <a:p>
                      <a:r>
                        <a:rPr lang="en-US"/>
                        <a:t>What problems are holding the team back?</a:t>
                      </a:r>
                    </a:p>
                    <a:p>
                      <a:r>
                        <a:rPr lang="en-US" b="1" i="1" u="sng">
                          <a:solidFill>
                            <a:schemeClr val="accent3">
                              <a:lumMod val="75000"/>
                            </a:schemeClr>
                          </a:solidFill>
                        </a:rPr>
                        <a:t>The brain is not working</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MB and AS replaced the brain, and TP Researched the intake method</a:t>
                      </a:r>
                    </a:p>
                    <a:p>
                      <a:r>
                        <a:rPr lang="en-US"/>
                        <a:t>What will each team member do today?</a:t>
                      </a:r>
                    </a:p>
                    <a:p>
                      <a:r>
                        <a:rPr lang="en-US"/>
                        <a:t>DB will continue planning the skills map and code the controller. AS and TP will test the robot and MB is not here. </a:t>
                      </a:r>
                    </a:p>
                    <a:p>
                      <a:r>
                        <a:rPr lang="en-US"/>
                        <a:t>What problems are holding the team back?</a:t>
                      </a:r>
                    </a:p>
                    <a:p>
                      <a:r>
                        <a:rPr lang="en-US" b="1" i="1" u="sng">
                          <a:solidFill>
                            <a:schemeClr val="accent3">
                              <a:lumMod val="75000"/>
                            </a:schemeClr>
                          </a:solidFill>
                        </a:rPr>
                        <a:t>The controller is not coded</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DB has created his plan for skills. We finished are drivetraine.</a:t>
                      </a:r>
                    </a:p>
                    <a:p>
                      <a:r>
                        <a:rPr lang="en-US"/>
                        <a:t>What will each team member do today?</a:t>
                      </a:r>
                    </a:p>
                    <a:p>
                      <a:r>
                        <a:rPr lang="en-US"/>
                        <a:t>Sprint Retrospective and Review.</a:t>
                      </a:r>
                    </a:p>
                    <a:p>
                      <a:r>
                        <a:rPr lang="en-US"/>
                        <a:t>What problems are holding the team back?</a:t>
                      </a:r>
                    </a:p>
                    <a:p>
                      <a:r>
                        <a:rPr lang="en-US" b="1" i="1" u="sng">
                          <a:solidFill>
                            <a:schemeClr val="accent3">
                              <a:lumMod val="75000"/>
                            </a:schemeClr>
                          </a:solidFill>
                        </a:rPr>
                        <a:t>The research was not saved in desktop</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D1A31F1A-D867-0A58-90AA-3E2DC6EE82E5}"/>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08/25/2025</a:t>
            </a:r>
          </a:p>
        </p:txBody>
      </p:sp>
    </p:spTree>
    <p:extLst>
      <p:ext uri="{BB962C8B-B14F-4D97-AF65-F5344CB8AC3E}">
        <p14:creationId xmlns:p14="http://schemas.microsoft.com/office/powerpoint/2010/main" val="3900534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BD56D118-55B0-6185-9496-9AB31D719D18}"/>
            </a:ext>
          </a:extLst>
        </p:cNvPr>
        <p:cNvGrpSpPr/>
        <p:nvPr/>
      </p:nvGrpSpPr>
      <p:grpSpPr>
        <a:xfrm>
          <a:off x="0" y="0"/>
          <a:ext cx="0" cy="0"/>
          <a:chOff x="0" y="0"/>
          <a:chExt cx="0" cy="0"/>
        </a:xfrm>
      </p:grpSpPr>
      <p:sp>
        <p:nvSpPr>
          <p:cNvPr id="285" name="Google Shape;285;p35">
            <a:extLst>
              <a:ext uri="{FF2B5EF4-FFF2-40B4-BE49-F238E27FC236}">
                <a16:creationId xmlns:a16="http://schemas.microsoft.com/office/drawing/2014/main" id="{3F085EB0-CF86-2266-D5B5-EB7C5DC8C429}"/>
              </a:ext>
            </a:extLst>
          </p:cNvPr>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port</a:t>
            </a:r>
          </a:p>
          <a:p>
            <a:pPr marL="0" lvl="0" indent="0" algn="l" rtl="0">
              <a:spcBef>
                <a:spcPts val="0"/>
              </a:spcBef>
              <a:spcAft>
                <a:spcPts val="0"/>
              </a:spcAft>
              <a:buNone/>
            </a:pPr>
            <a:endParaRPr/>
          </a:p>
        </p:txBody>
      </p:sp>
      <p:sp>
        <p:nvSpPr>
          <p:cNvPr id="286" name="Google Shape;286;p35">
            <a:extLst>
              <a:ext uri="{FF2B5EF4-FFF2-40B4-BE49-F238E27FC236}">
                <a16:creationId xmlns:a16="http://schemas.microsoft.com/office/drawing/2014/main" id="{63E4DFFF-5E60-276A-CED0-600CBCE28612}"/>
              </a:ext>
            </a:extLst>
          </p:cNvPr>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7" name="Google Shape;287;p35">
            <a:extLst>
              <a:ext uri="{FF2B5EF4-FFF2-40B4-BE49-F238E27FC236}">
                <a16:creationId xmlns:a16="http://schemas.microsoft.com/office/drawing/2014/main" id="{B6185286-1AB7-0915-20FB-DB5A3945EA22}"/>
              </a:ext>
            </a:extLst>
          </p:cNvPr>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p>
            <a:pPr marL="0" indent="0">
              <a:buSzPts val="1100"/>
            </a:pPr>
            <a:r>
              <a:rPr lang="en"/>
              <a:t>Front Left motor</a:t>
            </a:r>
            <a:endParaRPr lang="en">
              <a:solidFill>
                <a:schemeClr val="dk1"/>
              </a:solidFill>
            </a:endParaRPr>
          </a:p>
          <a:p>
            <a:pPr marL="0" lvl="0" indent="0" algn="l" rtl="0">
              <a:spcBef>
                <a:spcPts val="0"/>
              </a:spcBef>
              <a:spcAft>
                <a:spcPts val="0"/>
              </a:spcAft>
              <a:buNone/>
            </a:pPr>
            <a:endParaRPr/>
          </a:p>
        </p:txBody>
      </p:sp>
      <p:sp>
        <p:nvSpPr>
          <p:cNvPr id="288" name="Google Shape;288;p35">
            <a:extLst>
              <a:ext uri="{FF2B5EF4-FFF2-40B4-BE49-F238E27FC236}">
                <a16:creationId xmlns:a16="http://schemas.microsoft.com/office/drawing/2014/main" id="{2887E121-693A-383C-CEA6-933B74127C12}"/>
              </a:ext>
            </a:extLst>
          </p:cNvPr>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9" name="Google Shape;289;p35">
            <a:extLst>
              <a:ext uri="{FF2B5EF4-FFF2-40B4-BE49-F238E27FC236}">
                <a16:creationId xmlns:a16="http://schemas.microsoft.com/office/drawing/2014/main" id="{EA15F9CE-2662-2B88-3DC1-43E3AA603C2D}"/>
              </a:ext>
            </a:extLst>
          </p:cNvPr>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0" name="Google Shape;290;p35">
            <a:extLst>
              <a:ext uri="{FF2B5EF4-FFF2-40B4-BE49-F238E27FC236}">
                <a16:creationId xmlns:a16="http://schemas.microsoft.com/office/drawing/2014/main" id="{4B857DB6-3BFF-8C9D-EE86-1D1BF817C48E}"/>
              </a:ext>
            </a:extLst>
          </p:cNvPr>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p>
            <a:pPr marL="0" indent="0">
              <a:buSzPts val="1100"/>
            </a:pPr>
            <a:r>
              <a:rPr lang="en"/>
              <a:t>Front right motor</a:t>
            </a:r>
          </a:p>
          <a:p>
            <a:pPr marL="0" lvl="0" indent="0" algn="l" rtl="0">
              <a:spcBef>
                <a:spcPts val="0"/>
              </a:spcBef>
              <a:spcAft>
                <a:spcPts val="0"/>
              </a:spcAft>
              <a:buNone/>
            </a:pPr>
            <a:endParaRPr/>
          </a:p>
        </p:txBody>
      </p:sp>
      <p:sp>
        <p:nvSpPr>
          <p:cNvPr id="291" name="Google Shape;291;p35">
            <a:extLst>
              <a:ext uri="{FF2B5EF4-FFF2-40B4-BE49-F238E27FC236}">
                <a16:creationId xmlns:a16="http://schemas.microsoft.com/office/drawing/2014/main" id="{ACF88CB8-E504-9AEF-C414-B1CE847D8493}"/>
              </a:ext>
            </a:extLst>
          </p:cNvPr>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2" name="Google Shape;292;p35">
            <a:extLst>
              <a:ext uri="{FF2B5EF4-FFF2-40B4-BE49-F238E27FC236}">
                <a16:creationId xmlns:a16="http://schemas.microsoft.com/office/drawing/2014/main" id="{ECE934AA-CFA1-8BEC-1AED-8C9290F6EB01}"/>
              </a:ext>
            </a:extLst>
          </p:cNvPr>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3" name="Google Shape;293;p35">
            <a:extLst>
              <a:ext uri="{FF2B5EF4-FFF2-40B4-BE49-F238E27FC236}">
                <a16:creationId xmlns:a16="http://schemas.microsoft.com/office/drawing/2014/main" id="{BC05C859-9A2B-09C8-2EA6-976330AB23F5}"/>
              </a:ext>
            </a:extLst>
          </p:cNvPr>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p>
            <a:pPr marL="0" indent="0">
              <a:buSzPts val="1100"/>
            </a:pPr>
            <a:r>
              <a:rPr lang="en"/>
              <a:t>Back right motor</a:t>
            </a:r>
          </a:p>
          <a:p>
            <a:pPr marL="0" lvl="0" indent="0" algn="l" rtl="0">
              <a:spcBef>
                <a:spcPts val="0"/>
              </a:spcBef>
              <a:spcAft>
                <a:spcPts val="0"/>
              </a:spcAft>
              <a:buNone/>
            </a:pPr>
            <a:endParaRPr/>
          </a:p>
        </p:txBody>
      </p:sp>
      <p:sp>
        <p:nvSpPr>
          <p:cNvPr id="294" name="Google Shape;294;p35">
            <a:extLst>
              <a:ext uri="{FF2B5EF4-FFF2-40B4-BE49-F238E27FC236}">
                <a16:creationId xmlns:a16="http://schemas.microsoft.com/office/drawing/2014/main" id="{B1CED45B-EA02-0FE6-5369-785D3FCD4432}"/>
              </a:ext>
            </a:extLst>
          </p:cNvPr>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5" name="Google Shape;295;p35">
            <a:extLst>
              <a:ext uri="{FF2B5EF4-FFF2-40B4-BE49-F238E27FC236}">
                <a16:creationId xmlns:a16="http://schemas.microsoft.com/office/drawing/2014/main" id="{D1A2770A-C351-F1A4-3F1F-17F8C27421C6}"/>
              </a:ext>
            </a:extLst>
          </p:cNvPr>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p>
            <a:pPr marL="0" indent="0"/>
            <a:r>
              <a:rPr lang="en"/>
              <a:t>Conveyer Motor</a:t>
            </a:r>
          </a:p>
        </p:txBody>
      </p:sp>
      <p:sp>
        <p:nvSpPr>
          <p:cNvPr id="296" name="Google Shape;296;p35">
            <a:extLst>
              <a:ext uri="{FF2B5EF4-FFF2-40B4-BE49-F238E27FC236}">
                <a16:creationId xmlns:a16="http://schemas.microsoft.com/office/drawing/2014/main" id="{C8951107-43AA-3518-2FF7-60CACC20AEFA}"/>
              </a:ext>
            </a:extLst>
          </p:cNvPr>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p>
            <a:pPr marL="0" indent="0">
              <a:buSzPts val="1100"/>
            </a:pPr>
            <a:r>
              <a:rPr lang="en"/>
              <a:t>Intake Right</a:t>
            </a:r>
          </a:p>
        </p:txBody>
      </p:sp>
      <p:sp>
        <p:nvSpPr>
          <p:cNvPr id="297" name="Google Shape;297;p35">
            <a:extLst>
              <a:ext uri="{FF2B5EF4-FFF2-40B4-BE49-F238E27FC236}">
                <a16:creationId xmlns:a16="http://schemas.microsoft.com/office/drawing/2014/main" id="{B68167FE-0439-355A-124E-41E0ED714F80}"/>
              </a:ext>
            </a:extLst>
          </p:cNvPr>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8" name="Google Shape;298;p35">
            <a:extLst>
              <a:ext uri="{FF2B5EF4-FFF2-40B4-BE49-F238E27FC236}">
                <a16:creationId xmlns:a16="http://schemas.microsoft.com/office/drawing/2014/main" id="{62F3BA0C-F34A-4E62-A159-C1129C135036}"/>
              </a:ext>
            </a:extLst>
          </p:cNvPr>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p>
            <a:pPr marL="0" indent="0">
              <a:buSzPts val="1100"/>
            </a:pPr>
            <a:r>
              <a:rPr lang="en"/>
              <a:t>Intake Left</a:t>
            </a:r>
          </a:p>
        </p:txBody>
      </p:sp>
      <p:sp>
        <p:nvSpPr>
          <p:cNvPr id="299" name="Google Shape;299;p35">
            <a:extLst>
              <a:ext uri="{FF2B5EF4-FFF2-40B4-BE49-F238E27FC236}">
                <a16:creationId xmlns:a16="http://schemas.microsoft.com/office/drawing/2014/main" id="{64E788A5-A108-7E05-2AC2-17ADC8EC48E5}"/>
              </a:ext>
            </a:extLst>
          </p:cNvPr>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0" name="Google Shape;300;p35">
            <a:extLst>
              <a:ext uri="{FF2B5EF4-FFF2-40B4-BE49-F238E27FC236}">
                <a16:creationId xmlns:a16="http://schemas.microsoft.com/office/drawing/2014/main" id="{94D4E23E-9B69-0673-221D-EB064A1BF344}"/>
              </a:ext>
            </a:extLst>
          </p:cNvPr>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1" name="Google Shape;301;p35">
            <a:extLst>
              <a:ext uri="{FF2B5EF4-FFF2-40B4-BE49-F238E27FC236}">
                <a16:creationId xmlns:a16="http://schemas.microsoft.com/office/drawing/2014/main" id="{536007CD-8459-AC32-59D1-657F74E4F49B}"/>
              </a:ext>
            </a:extLst>
          </p:cNvPr>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2" name="Google Shape;302;p35">
            <a:extLst>
              <a:ext uri="{FF2B5EF4-FFF2-40B4-BE49-F238E27FC236}">
                <a16:creationId xmlns:a16="http://schemas.microsoft.com/office/drawing/2014/main" id="{B661F293-722E-1948-6955-90E4749DAE04}"/>
              </a:ext>
            </a:extLst>
          </p:cNvPr>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Outtake</a:t>
            </a:r>
            <a:endParaRPr lang="en-US"/>
          </a:p>
        </p:txBody>
      </p:sp>
      <p:sp>
        <p:nvSpPr>
          <p:cNvPr id="303" name="Google Shape;303;p35">
            <a:extLst>
              <a:ext uri="{FF2B5EF4-FFF2-40B4-BE49-F238E27FC236}">
                <a16:creationId xmlns:a16="http://schemas.microsoft.com/office/drawing/2014/main" id="{CC1E9AF4-A713-6DF4-D45B-DA31071BC6D8}"/>
              </a:ext>
            </a:extLst>
          </p:cNvPr>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4" name="Google Shape;304;p35">
            <a:extLst>
              <a:ext uri="{FF2B5EF4-FFF2-40B4-BE49-F238E27FC236}">
                <a16:creationId xmlns:a16="http://schemas.microsoft.com/office/drawing/2014/main" id="{1F832137-A411-6098-E222-2B8864FAF381}"/>
              </a:ext>
            </a:extLst>
          </p:cNvPr>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Radio</a:t>
            </a:r>
          </a:p>
        </p:txBody>
      </p:sp>
      <p:sp>
        <p:nvSpPr>
          <p:cNvPr id="305" name="Google Shape;305;p35">
            <a:extLst>
              <a:ext uri="{FF2B5EF4-FFF2-40B4-BE49-F238E27FC236}">
                <a16:creationId xmlns:a16="http://schemas.microsoft.com/office/drawing/2014/main" id="{902B0779-1B38-7EDA-4F46-8AE85274A68A}"/>
              </a:ext>
            </a:extLst>
          </p:cNvPr>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6" name="Google Shape;306;p35">
            <a:extLst>
              <a:ext uri="{FF2B5EF4-FFF2-40B4-BE49-F238E27FC236}">
                <a16:creationId xmlns:a16="http://schemas.microsoft.com/office/drawing/2014/main" id="{F9D5CA2E-D73C-0702-5B2A-48995ED0F65B}"/>
              </a:ext>
            </a:extLst>
          </p:cNvPr>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7" name="Google Shape;307;p35">
            <a:extLst>
              <a:ext uri="{FF2B5EF4-FFF2-40B4-BE49-F238E27FC236}">
                <a16:creationId xmlns:a16="http://schemas.microsoft.com/office/drawing/2014/main" id="{F5AF82C6-8DB6-2327-03FF-8DB09850D9EA}"/>
              </a:ext>
            </a:extLst>
          </p:cNvPr>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8" name="Google Shape;308;p35">
            <a:extLst>
              <a:ext uri="{FF2B5EF4-FFF2-40B4-BE49-F238E27FC236}">
                <a16:creationId xmlns:a16="http://schemas.microsoft.com/office/drawing/2014/main" id="{4782D39F-A3DF-5A9F-6D4C-AF6766662830}"/>
              </a:ext>
            </a:extLst>
          </p:cNvPr>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9" name="Google Shape;309;p35">
            <a:extLst>
              <a:ext uri="{FF2B5EF4-FFF2-40B4-BE49-F238E27FC236}">
                <a16:creationId xmlns:a16="http://schemas.microsoft.com/office/drawing/2014/main" id="{FE8FAB91-3F35-08D8-9778-5D10C3D53BBB}"/>
              </a:ext>
            </a:extLst>
          </p:cNvPr>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0" name="Google Shape;310;p35">
            <a:extLst>
              <a:ext uri="{FF2B5EF4-FFF2-40B4-BE49-F238E27FC236}">
                <a16:creationId xmlns:a16="http://schemas.microsoft.com/office/drawing/2014/main" id="{3AFBE3EA-4335-3ACF-1880-3D83A296B5FD}"/>
              </a:ext>
            </a:extLst>
          </p:cNvPr>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1" name="Google Shape;311;p35">
            <a:extLst>
              <a:ext uri="{FF2B5EF4-FFF2-40B4-BE49-F238E27FC236}">
                <a16:creationId xmlns:a16="http://schemas.microsoft.com/office/drawing/2014/main" id="{EC5F8575-E5FE-C049-0360-51BEA7CEECB6}"/>
              </a:ext>
            </a:extLst>
          </p:cNvPr>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2" name="Google Shape;312;p35">
            <a:extLst>
              <a:ext uri="{FF2B5EF4-FFF2-40B4-BE49-F238E27FC236}">
                <a16:creationId xmlns:a16="http://schemas.microsoft.com/office/drawing/2014/main" id="{8038BEEB-F21A-BEE4-5014-27FFA1D998E7}"/>
              </a:ext>
            </a:extLst>
          </p:cNvPr>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3" name="Google Shape;313;p35">
            <a:extLst>
              <a:ext uri="{FF2B5EF4-FFF2-40B4-BE49-F238E27FC236}">
                <a16:creationId xmlns:a16="http://schemas.microsoft.com/office/drawing/2014/main" id="{06B49D67-3AFC-F9C7-71C3-ADFB89595E68}"/>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The ports connected to the brain</a:t>
            </a:r>
            <a:endParaRPr/>
          </a:p>
        </p:txBody>
      </p:sp>
      <p:sp>
        <p:nvSpPr>
          <p:cNvPr id="314" name="Google Shape;314;p35">
            <a:extLst>
              <a:ext uri="{FF2B5EF4-FFF2-40B4-BE49-F238E27FC236}">
                <a16:creationId xmlns:a16="http://schemas.microsoft.com/office/drawing/2014/main" id="{9CB87BF4-1372-DAF4-B942-B9F1157792D3}"/>
              </a:ext>
            </a:extLst>
          </p:cNvPr>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Tyler</a:t>
            </a:r>
            <a:endParaRPr/>
          </a:p>
        </p:txBody>
      </p:sp>
      <p:sp>
        <p:nvSpPr>
          <p:cNvPr id="315" name="Google Shape;315;p35">
            <a:extLst>
              <a:ext uri="{FF2B5EF4-FFF2-40B4-BE49-F238E27FC236}">
                <a16:creationId xmlns:a16="http://schemas.microsoft.com/office/drawing/2014/main" id="{DA134FF8-2473-4947-0761-CB06F082C8A1}"/>
              </a:ext>
            </a:extLst>
          </p:cNvPr>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08/27/2025</a:t>
            </a:r>
          </a:p>
        </p:txBody>
      </p:sp>
      <p:sp>
        <p:nvSpPr>
          <p:cNvPr id="316" name="Google Shape;316;p35">
            <a:extLst>
              <a:ext uri="{FF2B5EF4-FFF2-40B4-BE49-F238E27FC236}">
                <a16:creationId xmlns:a16="http://schemas.microsoft.com/office/drawing/2014/main" id="{C2C24FE1-B970-08C7-E7E0-54A58B9FD84F}"/>
              </a:ext>
            </a:extLst>
          </p:cNvPr>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5</a:t>
            </a:r>
            <a:endParaRPr/>
          </a:p>
        </p:txBody>
      </p:sp>
      <p:sp>
        <p:nvSpPr>
          <p:cNvPr id="3" name="Subtitle 2">
            <a:extLst>
              <a:ext uri="{FF2B5EF4-FFF2-40B4-BE49-F238E27FC236}">
                <a16:creationId xmlns:a16="http://schemas.microsoft.com/office/drawing/2014/main" id="{4EB4A7CC-764A-78BF-33EC-2D014CCAC5C5}"/>
              </a:ext>
            </a:extLst>
          </p:cNvPr>
          <p:cNvSpPr>
            <a:spLocks noGrp="1"/>
          </p:cNvSpPr>
          <p:nvPr>
            <p:ph type="subTitle" idx="1"/>
          </p:nvPr>
        </p:nvSpPr>
        <p:spPr/>
        <p:txBody>
          <a:bodyPr/>
          <a:lstStyle/>
          <a:p>
            <a:r>
              <a:rPr lang="en-US"/>
              <a:t>Back Left  motor</a:t>
            </a:r>
          </a:p>
        </p:txBody>
      </p:sp>
    </p:spTree>
    <p:extLst>
      <p:ext uri="{BB962C8B-B14F-4D97-AF65-F5344CB8AC3E}">
        <p14:creationId xmlns:p14="http://schemas.microsoft.com/office/powerpoint/2010/main" val="89900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EBCF0B-4F09-C160-B247-A9A9B447898F}"/>
              </a:ext>
            </a:extLst>
          </p:cNvPr>
          <p:cNvGraphicFramePr>
            <a:graphicFrameLocks noGrp="1" noChangeAspect="1"/>
          </p:cNvGraphicFramePr>
          <p:nvPr>
            <p:extLst>
              <p:ext uri="{D42A27DB-BD31-4B8C-83A1-F6EECF244321}">
                <p14:modId xmlns:p14="http://schemas.microsoft.com/office/powerpoint/2010/main" val="2721818433"/>
              </p:ext>
            </p:extLst>
          </p:nvPr>
        </p:nvGraphicFramePr>
        <p:xfrm>
          <a:off x="225287" y="649357"/>
          <a:ext cx="7315200" cy="9155306"/>
        </p:xfrm>
        <a:graphic>
          <a:graphicData uri="http://schemas.openxmlformats.org/drawingml/2006/table">
            <a:tbl>
              <a:tblPr firstRow="1" bandRow="1">
                <a:tableStyleId>{22838BEF-8BB2-4498-84A7-C5851F593DF1}</a:tableStyleId>
              </a:tblPr>
              <a:tblGrid>
                <a:gridCol w="795130">
                  <a:extLst>
                    <a:ext uri="{9D8B030D-6E8A-4147-A177-3AD203B41FA5}">
                      <a16:colId xmlns:a16="http://schemas.microsoft.com/office/drawing/2014/main" val="2506672152"/>
                    </a:ext>
                  </a:extLst>
                </a:gridCol>
                <a:gridCol w="5035826">
                  <a:extLst>
                    <a:ext uri="{9D8B030D-6E8A-4147-A177-3AD203B41FA5}">
                      <a16:colId xmlns:a16="http://schemas.microsoft.com/office/drawing/2014/main" val="3377491108"/>
                    </a:ext>
                  </a:extLst>
                </a:gridCol>
                <a:gridCol w="1484244">
                  <a:extLst>
                    <a:ext uri="{9D8B030D-6E8A-4147-A177-3AD203B41FA5}">
                      <a16:colId xmlns:a16="http://schemas.microsoft.com/office/drawing/2014/main" val="1761939096"/>
                    </a:ext>
                  </a:extLst>
                </a:gridCol>
              </a:tblGrid>
              <a:tr h="231084">
                <a:tc>
                  <a:txBody>
                    <a:bodyPr/>
                    <a:lstStyle/>
                    <a:p>
                      <a:r>
                        <a:rPr lang="en-US" sz="1000">
                          <a:solidFill>
                            <a:schemeClr val="tx1"/>
                          </a:solidFill>
                        </a:rPr>
                        <a:t>1</a:t>
                      </a:r>
                    </a:p>
                  </a:txBody>
                  <a:tcPr marT="0" marB="0" anchor="ctr"/>
                </a:tc>
                <a:tc>
                  <a:txBody>
                    <a:bodyPr/>
                    <a:lstStyle/>
                    <a:p>
                      <a:r>
                        <a:rPr lang="en-US" sz="1000">
                          <a:hlinkClick r:id="rId3" action="ppaction://hlinksldjump"/>
                        </a:rPr>
                        <a:t>Team Rules</a:t>
                      </a:r>
                      <a:endParaRPr lang="en-US" sz="1000">
                        <a:solidFill>
                          <a:schemeClr val="tx1"/>
                        </a:solidFill>
                      </a:endParaRPr>
                    </a:p>
                  </a:txBody>
                  <a:tcPr marT="0" marB="0" anchor="ctr"/>
                </a:tc>
                <a:tc>
                  <a:txBody>
                    <a:bodyPr/>
                    <a:lstStyle/>
                    <a:p>
                      <a:r>
                        <a:rPr lang="en-US" sz="1000">
                          <a:solidFill>
                            <a:schemeClr val="tx1"/>
                          </a:solidFill>
                        </a:rPr>
                        <a:t>8/1/2025</a:t>
                      </a:r>
                    </a:p>
                  </a:txBody>
                  <a:tcPr marT="0" marB="0" anchor="ctr"/>
                </a:tc>
                <a:extLst>
                  <a:ext uri="{0D108BD9-81ED-4DB2-BD59-A6C34878D82A}">
                    <a16:rowId xmlns:a16="http://schemas.microsoft.com/office/drawing/2014/main" val="2424811747"/>
                  </a:ext>
                </a:extLst>
              </a:tr>
              <a:tr h="228876">
                <a:tc>
                  <a:txBody>
                    <a:bodyPr/>
                    <a:lstStyle/>
                    <a:p>
                      <a:r>
                        <a:rPr lang="en-US" sz="1000">
                          <a:solidFill>
                            <a:schemeClr val="tx1"/>
                          </a:solidFill>
                        </a:rPr>
                        <a:t>2</a:t>
                      </a:r>
                    </a:p>
                  </a:txBody>
                  <a:tcPr marT="0" marB="0" anchor="ctr"/>
                </a:tc>
                <a:tc>
                  <a:txBody>
                    <a:bodyPr/>
                    <a:lstStyle/>
                    <a:p>
                      <a:r>
                        <a:rPr lang="en-US" sz="1000">
                          <a:solidFill>
                            <a:schemeClr val="tx1"/>
                          </a:solidFill>
                          <a:hlinkClick r:id="rId4" action="ppaction://hlinksldjump"/>
                        </a:rPr>
                        <a:t>Section A: Blank Documents</a:t>
                      </a:r>
                      <a:endParaRPr lang="en-US" sz="1000">
                        <a:solidFill>
                          <a:schemeClr val="tx1"/>
                        </a:solidFill>
                      </a:endParaRPr>
                    </a:p>
                  </a:txBody>
                  <a:tcPr marT="0" marB="0" anchor="ctr"/>
                </a:tc>
                <a:tc>
                  <a:txBody>
                    <a:bodyPr/>
                    <a:lstStyle/>
                    <a:p>
                      <a:r>
                        <a:rPr lang="en-US" sz="1000">
                          <a:solidFill>
                            <a:schemeClr val="tx1"/>
                          </a:solidFill>
                        </a:rPr>
                        <a:t>8/1/2025</a:t>
                      </a:r>
                    </a:p>
                  </a:txBody>
                  <a:tcPr marT="0" marB="0" anchor="ctr"/>
                </a:tc>
                <a:extLst>
                  <a:ext uri="{0D108BD9-81ED-4DB2-BD59-A6C34878D82A}">
                    <a16:rowId xmlns:a16="http://schemas.microsoft.com/office/drawing/2014/main" val="990398402"/>
                  </a:ext>
                </a:extLst>
              </a:tr>
              <a:tr h="228876">
                <a:tc>
                  <a:txBody>
                    <a:bodyPr/>
                    <a:lstStyle/>
                    <a:p>
                      <a:r>
                        <a:rPr lang="en-US" sz="1000">
                          <a:solidFill>
                            <a:schemeClr val="tx1"/>
                          </a:solidFill>
                        </a:rPr>
                        <a:t>3</a:t>
                      </a:r>
                    </a:p>
                  </a:txBody>
                  <a:tcPr marT="0" marB="0" anchor="ctr"/>
                </a:tc>
                <a:tc>
                  <a:txBody>
                    <a:bodyPr/>
                    <a:lstStyle/>
                    <a:p>
                      <a:r>
                        <a:rPr lang="en-US" sz="1000">
                          <a:solidFill>
                            <a:schemeClr val="tx1"/>
                          </a:solidFill>
                          <a:hlinkClick r:id="rId5" action="ppaction://hlinksldjump"/>
                        </a:rPr>
                        <a:t>Blank Sprint Plan</a:t>
                      </a:r>
                      <a:endParaRPr lang="en-US" sz="1000">
                        <a:solidFill>
                          <a:schemeClr val="tx1"/>
                        </a:solidFill>
                      </a:endParaRPr>
                    </a:p>
                  </a:txBody>
                  <a:tcPr marT="0" marB="0" anchor="ctr"/>
                </a:tc>
                <a:tc>
                  <a:txBody>
                    <a:bodyPr/>
                    <a:lstStyle/>
                    <a:p>
                      <a:r>
                        <a:rPr lang="en-US" sz="1000">
                          <a:solidFill>
                            <a:schemeClr val="tx1"/>
                          </a:solidFill>
                        </a:rPr>
                        <a:t>8/1/2025</a:t>
                      </a:r>
                    </a:p>
                  </a:txBody>
                  <a:tcPr marT="0" marB="0" anchor="ctr"/>
                </a:tc>
                <a:extLst>
                  <a:ext uri="{0D108BD9-81ED-4DB2-BD59-A6C34878D82A}">
                    <a16:rowId xmlns:a16="http://schemas.microsoft.com/office/drawing/2014/main" val="710909413"/>
                  </a:ext>
                </a:extLst>
              </a:tr>
              <a:tr h="228876">
                <a:tc>
                  <a:txBody>
                    <a:bodyPr/>
                    <a:lstStyle/>
                    <a:p>
                      <a:r>
                        <a:rPr lang="en-US" sz="1000">
                          <a:solidFill>
                            <a:schemeClr val="tx1"/>
                          </a:solidFill>
                        </a:rPr>
                        <a:t>4</a:t>
                      </a:r>
                    </a:p>
                  </a:txBody>
                  <a:tcPr marT="0" marB="0" anchor="ctr"/>
                </a:tc>
                <a:tc>
                  <a:txBody>
                    <a:bodyPr/>
                    <a:lstStyle/>
                    <a:p>
                      <a:r>
                        <a:rPr lang="en-US" sz="1000">
                          <a:solidFill>
                            <a:schemeClr val="tx1"/>
                          </a:solidFill>
                          <a:hlinkClick r:id="rId6" action="ppaction://hlinksldjump"/>
                        </a:rPr>
                        <a:t>Blank Scrum Meeting worksheet</a:t>
                      </a:r>
                      <a:endParaRPr lang="en-US" sz="1000">
                        <a:solidFill>
                          <a:schemeClr val="tx1"/>
                        </a:solidFill>
                      </a:endParaRPr>
                    </a:p>
                  </a:txBody>
                  <a:tcPr marT="0" marB="0" anchor="ctr"/>
                </a:tc>
                <a:tc>
                  <a:txBody>
                    <a:bodyPr/>
                    <a:lstStyle/>
                    <a:p>
                      <a:r>
                        <a:rPr lang="en-US" sz="1000">
                          <a:solidFill>
                            <a:schemeClr val="tx1"/>
                          </a:solidFill>
                        </a:rPr>
                        <a:t>8/1/2025</a:t>
                      </a:r>
                    </a:p>
                  </a:txBody>
                  <a:tcPr marT="0" marB="0" anchor="ctr"/>
                </a:tc>
                <a:extLst>
                  <a:ext uri="{0D108BD9-81ED-4DB2-BD59-A6C34878D82A}">
                    <a16:rowId xmlns:a16="http://schemas.microsoft.com/office/drawing/2014/main" val="33898670"/>
                  </a:ext>
                </a:extLst>
              </a:tr>
              <a:tr h="228876">
                <a:tc>
                  <a:txBody>
                    <a:bodyPr/>
                    <a:lstStyle/>
                    <a:p>
                      <a:r>
                        <a:rPr lang="en-US" sz="1000">
                          <a:solidFill>
                            <a:schemeClr val="tx1"/>
                          </a:solidFill>
                        </a:rPr>
                        <a:t>5</a:t>
                      </a:r>
                    </a:p>
                  </a:txBody>
                  <a:tcPr marT="0" marB="0" anchor="ctr"/>
                </a:tc>
                <a:tc>
                  <a:txBody>
                    <a:bodyPr/>
                    <a:lstStyle/>
                    <a:p>
                      <a:r>
                        <a:rPr lang="en-US" sz="1000">
                          <a:solidFill>
                            <a:schemeClr val="tx1"/>
                          </a:solidFill>
                          <a:hlinkClick r:id="rId7" action="ppaction://hlinksldjump"/>
                        </a:rPr>
                        <a:t>Blank Sprint Retrospective worksheet</a:t>
                      </a:r>
                      <a:endParaRPr lang="en-US" sz="1000">
                        <a:solidFill>
                          <a:schemeClr val="tx1"/>
                        </a:solidFill>
                      </a:endParaRPr>
                    </a:p>
                  </a:txBody>
                  <a:tcPr marT="0" marB="0" anchor="ctr"/>
                </a:tc>
                <a:tc>
                  <a:txBody>
                    <a:bodyPr/>
                    <a:lstStyle/>
                    <a:p>
                      <a:r>
                        <a:rPr lang="en-US" sz="1000">
                          <a:solidFill>
                            <a:schemeClr val="tx1"/>
                          </a:solidFill>
                        </a:rPr>
                        <a:t>8/1/2025</a:t>
                      </a:r>
                    </a:p>
                  </a:txBody>
                  <a:tcPr marT="0" marB="0" anchor="ctr"/>
                </a:tc>
                <a:extLst>
                  <a:ext uri="{0D108BD9-81ED-4DB2-BD59-A6C34878D82A}">
                    <a16:rowId xmlns:a16="http://schemas.microsoft.com/office/drawing/2014/main" val="2868553590"/>
                  </a:ext>
                </a:extLst>
              </a:tr>
              <a:tr h="228876">
                <a:tc>
                  <a:txBody>
                    <a:bodyPr/>
                    <a:lstStyle/>
                    <a:p>
                      <a:r>
                        <a:rPr lang="en-US" sz="1000">
                          <a:solidFill>
                            <a:schemeClr val="tx1"/>
                          </a:solidFill>
                        </a:rPr>
                        <a:t>6</a:t>
                      </a:r>
                    </a:p>
                  </a:txBody>
                  <a:tcPr marT="0" marB="0" anchor="ctr"/>
                </a:tc>
                <a:tc>
                  <a:txBody>
                    <a:bodyPr/>
                    <a:lstStyle/>
                    <a:p>
                      <a:r>
                        <a:rPr lang="en-US" sz="1000">
                          <a:solidFill>
                            <a:schemeClr val="tx1"/>
                          </a:solidFill>
                          <a:hlinkClick r:id="rId8" action="ppaction://hlinksldjump"/>
                        </a:rPr>
                        <a:t>Blank Sprint Review worksheet</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671679580"/>
                  </a:ext>
                </a:extLst>
              </a:tr>
              <a:tr h="228876">
                <a:tc>
                  <a:txBody>
                    <a:bodyPr/>
                    <a:lstStyle/>
                    <a:p>
                      <a:r>
                        <a:rPr lang="en-US" sz="1000">
                          <a:solidFill>
                            <a:schemeClr val="tx1"/>
                          </a:solidFill>
                        </a:rPr>
                        <a:t>7</a:t>
                      </a:r>
                    </a:p>
                  </a:txBody>
                  <a:tcPr marT="0" marB="0" anchor="ctr"/>
                </a:tc>
                <a:tc>
                  <a:txBody>
                    <a:bodyPr/>
                    <a:lstStyle/>
                    <a:p>
                      <a:r>
                        <a:rPr lang="en-US" sz="1000">
                          <a:solidFill>
                            <a:schemeClr val="tx1"/>
                          </a:solidFill>
                          <a:hlinkClick r:id="rId9" action="ppaction://hlinksldjump"/>
                        </a:rPr>
                        <a:t>Blank Research worksheet</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656328963"/>
                  </a:ext>
                </a:extLst>
              </a:tr>
              <a:tr h="228876">
                <a:tc>
                  <a:txBody>
                    <a:bodyPr/>
                    <a:lstStyle/>
                    <a:p>
                      <a:r>
                        <a:rPr lang="en-US" sz="1000">
                          <a:solidFill>
                            <a:schemeClr val="tx1"/>
                          </a:solidFill>
                        </a:rPr>
                        <a:t>8</a:t>
                      </a:r>
                    </a:p>
                  </a:txBody>
                  <a:tcPr marT="0" marB="0" anchor="ctr"/>
                </a:tc>
                <a:tc>
                  <a:txBody>
                    <a:bodyPr/>
                    <a:lstStyle/>
                    <a:p>
                      <a:r>
                        <a:rPr lang="en-US" sz="1000">
                          <a:solidFill>
                            <a:schemeClr val="tx1"/>
                          </a:solidFill>
                          <a:hlinkClick r:id="rId10" action="ppaction://hlinksldjump"/>
                        </a:rPr>
                        <a:t>EXAMPLE research worksheet.</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534327285"/>
                  </a:ext>
                </a:extLst>
              </a:tr>
              <a:tr h="228876">
                <a:tc>
                  <a:txBody>
                    <a:bodyPr/>
                    <a:lstStyle/>
                    <a:p>
                      <a:r>
                        <a:rPr lang="en-US" sz="1000">
                          <a:solidFill>
                            <a:schemeClr val="tx1"/>
                          </a:solidFill>
                        </a:rPr>
                        <a:t>9</a:t>
                      </a:r>
                    </a:p>
                  </a:txBody>
                  <a:tcPr marT="0" marB="0" anchor="ctr"/>
                </a:tc>
                <a:tc>
                  <a:txBody>
                    <a:bodyPr/>
                    <a:lstStyle/>
                    <a:p>
                      <a:r>
                        <a:rPr lang="en-US" sz="1000">
                          <a:solidFill>
                            <a:schemeClr val="tx1"/>
                          </a:solidFill>
                          <a:hlinkClick r:id="rId11" action="ppaction://hlinksldjump"/>
                        </a:rPr>
                        <a:t>EXAMPLE design worksheet</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2146995891"/>
                  </a:ext>
                </a:extLst>
              </a:tr>
              <a:tr h="228876">
                <a:tc>
                  <a:txBody>
                    <a:bodyPr/>
                    <a:lstStyle/>
                    <a:p>
                      <a:r>
                        <a:rPr lang="en-US" sz="1000">
                          <a:solidFill>
                            <a:schemeClr val="tx1"/>
                          </a:solidFill>
                        </a:rPr>
                        <a:t>10</a:t>
                      </a:r>
                    </a:p>
                  </a:txBody>
                  <a:tcPr marT="0" marB="0" anchor="ctr"/>
                </a:tc>
                <a:tc>
                  <a:txBody>
                    <a:bodyPr/>
                    <a:lstStyle/>
                    <a:p>
                      <a:r>
                        <a:rPr lang="en-US" sz="1000">
                          <a:solidFill>
                            <a:schemeClr val="tx1"/>
                          </a:solidFill>
                          <a:hlinkClick r:id="rId10" action="ppaction://hlinksldjump"/>
                        </a:rPr>
                        <a:t>Blank Design worksheet (1/2 scale)</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640788268"/>
                  </a:ext>
                </a:extLst>
              </a:tr>
              <a:tr h="228876">
                <a:tc>
                  <a:txBody>
                    <a:bodyPr/>
                    <a:lstStyle/>
                    <a:p>
                      <a:r>
                        <a:rPr lang="en-US" sz="1000">
                          <a:solidFill>
                            <a:schemeClr val="tx1"/>
                          </a:solidFill>
                        </a:rPr>
                        <a:t>11</a:t>
                      </a:r>
                    </a:p>
                  </a:txBody>
                  <a:tcPr marT="0" marB="0" anchor="ctr"/>
                </a:tc>
                <a:tc>
                  <a:txBody>
                    <a:bodyPr/>
                    <a:lstStyle/>
                    <a:p>
                      <a:r>
                        <a:rPr lang="en-US" sz="1000">
                          <a:solidFill>
                            <a:schemeClr val="tx1"/>
                          </a:solidFill>
                          <a:hlinkClick r:id="rId11" action="ppaction://hlinksldjump"/>
                        </a:rPr>
                        <a:t>Blank Design worksheet (full scale)</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599301513"/>
                  </a:ext>
                </a:extLst>
              </a:tr>
              <a:tr h="228876">
                <a:tc>
                  <a:txBody>
                    <a:bodyPr/>
                    <a:lstStyle/>
                    <a:p>
                      <a:r>
                        <a:rPr lang="en-US" sz="1000">
                          <a:solidFill>
                            <a:schemeClr val="tx1"/>
                          </a:solidFill>
                        </a:rPr>
                        <a:t>12</a:t>
                      </a:r>
                    </a:p>
                  </a:txBody>
                  <a:tcPr marT="0" marB="0" anchor="ctr"/>
                </a:tc>
                <a:tc>
                  <a:txBody>
                    <a:bodyPr/>
                    <a:lstStyle/>
                    <a:p>
                      <a:r>
                        <a:rPr lang="en-US" sz="1000">
                          <a:solidFill>
                            <a:schemeClr val="tx1"/>
                          </a:solidFill>
                          <a:hlinkClick r:id="rId12" action="ppaction://hlinksldjump"/>
                        </a:rPr>
                        <a:t>Blank Design worksheet (1/2 scale)</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2314092296"/>
                  </a:ext>
                </a:extLst>
              </a:tr>
              <a:tr h="228876">
                <a:tc>
                  <a:txBody>
                    <a:bodyPr/>
                    <a:lstStyle/>
                    <a:p>
                      <a:r>
                        <a:rPr lang="en-US" sz="1000">
                          <a:solidFill>
                            <a:schemeClr val="tx1"/>
                          </a:solidFill>
                        </a:rPr>
                        <a:t>13</a:t>
                      </a:r>
                    </a:p>
                  </a:txBody>
                  <a:tcPr marT="0" marB="0" anchor="ctr"/>
                </a:tc>
                <a:tc>
                  <a:txBody>
                    <a:bodyPr/>
                    <a:lstStyle/>
                    <a:p>
                      <a:r>
                        <a:rPr lang="en-US" sz="1000">
                          <a:solidFill>
                            <a:schemeClr val="tx1"/>
                          </a:solidFill>
                          <a:hlinkClick r:id="rId13" action="ppaction://hlinksldjump"/>
                        </a:rPr>
                        <a:t>Blank Design worksheet (1/3 scale)</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3888501607"/>
                  </a:ext>
                </a:extLst>
              </a:tr>
              <a:tr h="228876">
                <a:tc>
                  <a:txBody>
                    <a:bodyPr/>
                    <a:lstStyle/>
                    <a:p>
                      <a:r>
                        <a:rPr lang="en-US" sz="1000">
                          <a:solidFill>
                            <a:schemeClr val="tx1"/>
                          </a:solidFill>
                        </a:rPr>
                        <a:t>15</a:t>
                      </a:r>
                    </a:p>
                  </a:txBody>
                  <a:tcPr marT="0" marB="0" anchor="ctr"/>
                </a:tc>
                <a:tc>
                  <a:txBody>
                    <a:bodyPr/>
                    <a:lstStyle/>
                    <a:p>
                      <a:r>
                        <a:rPr lang="en-US" sz="1000">
                          <a:solidFill>
                            <a:schemeClr val="tx1"/>
                          </a:solidFill>
                          <a:hlinkClick r:id="rId14" action="ppaction://hlinksldjump"/>
                        </a:rPr>
                        <a:t>Blank Brain diagram worksheet</a:t>
                      </a:r>
                      <a:r>
                        <a:rPr lang="en-US" sz="1000">
                          <a:solidFill>
                            <a:schemeClr val="tx1"/>
                          </a:solidFill>
                        </a:rPr>
                        <a:t> </a:t>
                      </a: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627715477"/>
                  </a:ext>
                </a:extLst>
              </a:tr>
              <a:tr h="228876">
                <a:tc>
                  <a:txBody>
                    <a:bodyPr/>
                    <a:lstStyle/>
                    <a:p>
                      <a:r>
                        <a:rPr lang="en-US" sz="1000">
                          <a:solidFill>
                            <a:schemeClr val="tx1"/>
                          </a:solidFill>
                        </a:rPr>
                        <a:t>16</a:t>
                      </a:r>
                    </a:p>
                  </a:txBody>
                  <a:tcPr marT="0" marB="0" anchor="ctr"/>
                </a:tc>
                <a:tc>
                  <a:txBody>
                    <a:bodyPr/>
                    <a:lstStyle/>
                    <a:p>
                      <a:r>
                        <a:rPr lang="en-US" sz="1000">
                          <a:solidFill>
                            <a:schemeClr val="tx1"/>
                          </a:solidFill>
                          <a:hlinkClick r:id="rId15" action="ppaction://hlinksldjump"/>
                        </a:rPr>
                        <a:t>Blank Controller setup worksheet</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68127778"/>
                  </a:ext>
                </a:extLst>
              </a:tr>
              <a:tr h="228876">
                <a:tc>
                  <a:txBody>
                    <a:bodyPr/>
                    <a:lstStyle/>
                    <a:p>
                      <a:r>
                        <a:rPr lang="en-US" sz="1000">
                          <a:solidFill>
                            <a:schemeClr val="tx1"/>
                          </a:solidFill>
                        </a:rPr>
                        <a:t>17</a:t>
                      </a:r>
                    </a:p>
                  </a:txBody>
                  <a:tcPr marT="0" marB="0" anchor="ctr"/>
                </a:tc>
                <a:tc>
                  <a:txBody>
                    <a:bodyPr/>
                    <a:lstStyle/>
                    <a:p>
                      <a:r>
                        <a:rPr lang="en-US" sz="1000">
                          <a:solidFill>
                            <a:schemeClr val="tx1"/>
                          </a:solidFill>
                          <a:hlinkClick r:id="rId16" action="ppaction://hlinksldjump"/>
                        </a:rPr>
                        <a:t>Gear Ratio worksheet</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137965128"/>
                  </a:ext>
                </a:extLst>
              </a:tr>
              <a:tr h="228876">
                <a:tc>
                  <a:txBody>
                    <a:bodyPr/>
                    <a:lstStyle/>
                    <a:p>
                      <a:r>
                        <a:rPr lang="en-US" sz="1000">
                          <a:solidFill>
                            <a:schemeClr val="tx1"/>
                          </a:solidFill>
                        </a:rPr>
                        <a:t>18</a:t>
                      </a: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hlinkClick r:id="rId17" action="ppaction://hlinksldjump"/>
                        </a:rPr>
                        <a:t>Section B: Filled in worksheets</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26947429"/>
                  </a:ext>
                </a:extLst>
              </a:tr>
              <a:tr h="228876">
                <a:tc>
                  <a:txBody>
                    <a:bodyPr/>
                    <a:lstStyle/>
                    <a:p>
                      <a:r>
                        <a:rPr lang="en-US" sz="1000">
                          <a:solidFill>
                            <a:schemeClr val="tx1"/>
                          </a:solidFill>
                        </a:rPr>
                        <a:t>25</a:t>
                      </a:r>
                    </a:p>
                  </a:txBody>
                  <a:tcPr marT="0" marB="0" anchor="ctr"/>
                </a:tc>
                <a:tc>
                  <a:txBody>
                    <a:bodyPr/>
                    <a:lstStyle/>
                    <a:p>
                      <a:r>
                        <a:rPr lang="en-US" sz="1000">
                          <a:solidFill>
                            <a:schemeClr val="tx1"/>
                          </a:solidFill>
                          <a:hlinkClick r:id="rId18" action="ppaction://hlinksldjump"/>
                        </a:rPr>
                        <a:t>Sprint Plan 1</a:t>
                      </a:r>
                      <a:endParaRPr lang="en-US" sz="1000">
                        <a:solidFill>
                          <a:schemeClr val="tx1"/>
                        </a:solidFill>
                      </a:endParaRPr>
                    </a:p>
                  </a:txBody>
                  <a:tcPr marT="0" marB="0" anchor="ctr"/>
                </a:tc>
                <a:tc>
                  <a:txBody>
                    <a:bodyPr/>
                    <a:lstStyle/>
                    <a:p>
                      <a:r>
                        <a:rPr lang="en-US" sz="1000">
                          <a:solidFill>
                            <a:schemeClr val="tx1"/>
                          </a:solidFill>
                        </a:rPr>
                        <a:t>8/18/25</a:t>
                      </a:r>
                    </a:p>
                  </a:txBody>
                  <a:tcPr marT="0" marB="0" anchor="ctr"/>
                </a:tc>
                <a:extLst>
                  <a:ext uri="{0D108BD9-81ED-4DB2-BD59-A6C34878D82A}">
                    <a16:rowId xmlns:a16="http://schemas.microsoft.com/office/drawing/2014/main" val="1796891191"/>
                  </a:ext>
                </a:extLst>
              </a:tr>
              <a:tr h="228876">
                <a:tc>
                  <a:txBody>
                    <a:bodyPr/>
                    <a:lstStyle/>
                    <a:p>
                      <a:r>
                        <a:rPr lang="en-US" sz="1000">
                          <a:solidFill>
                            <a:schemeClr val="tx1"/>
                          </a:solidFill>
                        </a:rPr>
                        <a:t>26</a:t>
                      </a:r>
                    </a:p>
                  </a:txBody>
                  <a:tcPr marT="0" marB="0" anchor="ctr"/>
                </a:tc>
                <a:tc>
                  <a:txBody>
                    <a:bodyPr/>
                    <a:lstStyle/>
                    <a:p>
                      <a:r>
                        <a:rPr lang="en-US" sz="1000">
                          <a:solidFill>
                            <a:schemeClr val="tx1"/>
                          </a:solidFill>
                          <a:hlinkClick r:id="rId19" action="ppaction://hlinksldjump"/>
                        </a:rPr>
                        <a:t>Research Page</a:t>
                      </a:r>
                      <a:endParaRPr lang="en-US" sz="1000">
                        <a:solidFill>
                          <a:schemeClr val="tx1"/>
                        </a:solidFill>
                      </a:endParaRPr>
                    </a:p>
                  </a:txBody>
                  <a:tcPr marT="0" marB="0" anchor="ctr"/>
                </a:tc>
                <a:tc>
                  <a:txBody>
                    <a:bodyPr/>
                    <a:lstStyle/>
                    <a:p>
                      <a:r>
                        <a:rPr lang="en-US" sz="1000">
                          <a:solidFill>
                            <a:schemeClr val="tx1"/>
                          </a:solidFill>
                        </a:rPr>
                        <a:t>8/19/25</a:t>
                      </a:r>
                    </a:p>
                  </a:txBody>
                  <a:tcPr marT="0" marB="0" anchor="ctr"/>
                </a:tc>
                <a:extLst>
                  <a:ext uri="{0D108BD9-81ED-4DB2-BD59-A6C34878D82A}">
                    <a16:rowId xmlns:a16="http://schemas.microsoft.com/office/drawing/2014/main" val="1732204315"/>
                  </a:ext>
                </a:extLst>
              </a:tr>
              <a:tr h="195625">
                <a:tc>
                  <a:txBody>
                    <a:bodyPr/>
                    <a:lstStyle/>
                    <a:p>
                      <a:r>
                        <a:rPr lang="en-US" sz="1000">
                          <a:solidFill>
                            <a:schemeClr val="tx1"/>
                          </a:solidFill>
                        </a:rPr>
                        <a:t>27</a:t>
                      </a:r>
                    </a:p>
                  </a:txBody>
                  <a:tcPr marT="0" marB="0" anchor="ctr"/>
                </a:tc>
                <a:tc>
                  <a:txBody>
                    <a:bodyPr/>
                    <a:lstStyle/>
                    <a:p>
                      <a:r>
                        <a:rPr lang="en-US" sz="1000">
                          <a:solidFill>
                            <a:schemeClr val="tx1"/>
                          </a:solidFill>
                          <a:hlinkClick r:id="rId20" action="ppaction://hlinksldjump"/>
                        </a:rPr>
                        <a:t>Plan and design</a:t>
                      </a:r>
                      <a:r>
                        <a:rPr lang="en-US" sz="1000">
                          <a:solidFill>
                            <a:schemeClr val="tx1"/>
                          </a:solidFill>
                        </a:rPr>
                        <a:t> </a:t>
                      </a:r>
                    </a:p>
                  </a:txBody>
                  <a:tcPr marT="0" marB="0" anchor="ctr"/>
                </a:tc>
                <a:tc>
                  <a:txBody>
                    <a:bodyPr/>
                    <a:lstStyle/>
                    <a:p>
                      <a:r>
                        <a:rPr lang="en-US" sz="1000">
                          <a:solidFill>
                            <a:schemeClr val="tx1"/>
                          </a:solidFill>
                        </a:rPr>
                        <a:t>8/19-21/25</a:t>
                      </a:r>
                    </a:p>
                  </a:txBody>
                  <a:tcPr marT="0" marB="0" anchor="ctr"/>
                </a:tc>
                <a:extLst>
                  <a:ext uri="{0D108BD9-81ED-4DB2-BD59-A6C34878D82A}">
                    <a16:rowId xmlns:a16="http://schemas.microsoft.com/office/drawing/2014/main" val="892516798"/>
                  </a:ext>
                </a:extLst>
              </a:tr>
              <a:tr h="228876">
                <a:tc>
                  <a:txBody>
                    <a:bodyPr/>
                    <a:lstStyle/>
                    <a:p>
                      <a:r>
                        <a:rPr lang="en-US" sz="1000">
                          <a:solidFill>
                            <a:schemeClr val="tx1"/>
                          </a:solidFill>
                        </a:rPr>
                        <a:t>28</a:t>
                      </a:r>
                    </a:p>
                  </a:txBody>
                  <a:tcPr marT="0" marB="0" anchor="ctr"/>
                </a:tc>
                <a:tc>
                  <a:txBody>
                    <a:bodyPr/>
                    <a:lstStyle/>
                    <a:p>
                      <a:r>
                        <a:rPr lang="en-US" sz="1000">
                          <a:solidFill>
                            <a:schemeClr val="tx1"/>
                          </a:solidFill>
                          <a:hlinkClick r:id="rId21" action="ppaction://hlinksldjump"/>
                        </a:rPr>
                        <a:t>Scrum Meeting 1</a:t>
                      </a:r>
                      <a:endParaRPr lang="en-US" sz="1000">
                        <a:solidFill>
                          <a:schemeClr val="tx1"/>
                        </a:solidFill>
                      </a:endParaRPr>
                    </a:p>
                  </a:txBody>
                  <a:tcPr marT="0" marB="0" anchor="ctr"/>
                </a:tc>
                <a:tc>
                  <a:txBody>
                    <a:bodyPr/>
                    <a:lstStyle/>
                    <a:p>
                      <a:r>
                        <a:rPr lang="en-US" sz="1000">
                          <a:solidFill>
                            <a:schemeClr val="tx1"/>
                          </a:solidFill>
                        </a:rPr>
                        <a:t>8/25/25</a:t>
                      </a:r>
                    </a:p>
                  </a:txBody>
                  <a:tcPr marT="0" marB="0" anchor="ctr"/>
                </a:tc>
                <a:extLst>
                  <a:ext uri="{0D108BD9-81ED-4DB2-BD59-A6C34878D82A}">
                    <a16:rowId xmlns:a16="http://schemas.microsoft.com/office/drawing/2014/main" val="244560587"/>
                  </a:ext>
                </a:extLst>
              </a:tr>
              <a:tr h="244531">
                <a:tc>
                  <a:txBody>
                    <a:bodyPr/>
                    <a:lstStyle/>
                    <a:p>
                      <a:r>
                        <a:rPr lang="en-US" sz="1000">
                          <a:solidFill>
                            <a:schemeClr val="tx1"/>
                          </a:solidFill>
                        </a:rPr>
                        <a:t>29</a:t>
                      </a:r>
                    </a:p>
                  </a:txBody>
                  <a:tcPr marT="0" marB="0" anchor="ctr"/>
                </a:tc>
                <a:tc>
                  <a:txBody>
                    <a:bodyPr/>
                    <a:lstStyle/>
                    <a:p>
                      <a:r>
                        <a:rPr lang="en-US" sz="1000">
                          <a:solidFill>
                            <a:schemeClr val="tx1"/>
                          </a:solidFill>
                          <a:hlinkClick r:id="rId22" action="ppaction://hlinksldjump"/>
                        </a:rPr>
                        <a:t>Brain Port diagram</a:t>
                      </a:r>
                      <a:endParaRPr lang="en-US" sz="1000">
                        <a:solidFill>
                          <a:schemeClr val="tx1"/>
                        </a:solidFill>
                      </a:endParaRPr>
                    </a:p>
                  </a:txBody>
                  <a:tcPr marT="0" marB="0" anchor="ctr"/>
                </a:tc>
                <a:tc>
                  <a:txBody>
                    <a:bodyPr/>
                    <a:lstStyle/>
                    <a:p>
                      <a:r>
                        <a:rPr lang="en-US" sz="1000">
                          <a:solidFill>
                            <a:schemeClr val="tx1"/>
                          </a:solidFill>
                        </a:rPr>
                        <a:t>8/25/2025</a:t>
                      </a:r>
                    </a:p>
                  </a:txBody>
                  <a:tcPr marT="0" marB="0" anchor="ctr"/>
                </a:tc>
                <a:extLst>
                  <a:ext uri="{0D108BD9-81ED-4DB2-BD59-A6C34878D82A}">
                    <a16:rowId xmlns:a16="http://schemas.microsoft.com/office/drawing/2014/main" val="3645896415"/>
                  </a:ext>
                </a:extLst>
              </a:tr>
              <a:tr h="228876">
                <a:tc>
                  <a:txBody>
                    <a:bodyPr/>
                    <a:lstStyle/>
                    <a:p>
                      <a:r>
                        <a:rPr lang="en-US" sz="1000">
                          <a:solidFill>
                            <a:schemeClr val="tx1"/>
                          </a:solidFill>
                        </a:rPr>
                        <a:t>30</a:t>
                      </a:r>
                    </a:p>
                  </a:txBody>
                  <a:tcPr marT="0" marB="0" anchor="ctr"/>
                </a:tc>
                <a:tc>
                  <a:txBody>
                    <a:bodyPr/>
                    <a:lstStyle/>
                    <a:p>
                      <a:r>
                        <a:rPr lang="en-US" sz="1000">
                          <a:solidFill>
                            <a:schemeClr val="tx1"/>
                          </a:solidFill>
                          <a:hlinkClick r:id="rId23" action="ppaction://hlinksldjump"/>
                        </a:rPr>
                        <a:t>Research Page 1</a:t>
                      </a:r>
                      <a:endParaRPr lang="en-US" sz="1000">
                        <a:solidFill>
                          <a:schemeClr val="tx1"/>
                        </a:solidFill>
                      </a:endParaRPr>
                    </a:p>
                  </a:txBody>
                  <a:tcPr marT="0" marB="0" anchor="ctr"/>
                </a:tc>
                <a:tc>
                  <a:txBody>
                    <a:bodyPr/>
                    <a:lstStyle/>
                    <a:p>
                      <a:r>
                        <a:rPr lang="en-US" sz="1000">
                          <a:solidFill>
                            <a:schemeClr val="tx1"/>
                          </a:solidFill>
                        </a:rPr>
                        <a:t>8/26/2025</a:t>
                      </a:r>
                    </a:p>
                  </a:txBody>
                  <a:tcPr marT="0" marB="0" anchor="ctr"/>
                </a:tc>
                <a:extLst>
                  <a:ext uri="{0D108BD9-81ED-4DB2-BD59-A6C34878D82A}">
                    <a16:rowId xmlns:a16="http://schemas.microsoft.com/office/drawing/2014/main" val="1715298077"/>
                  </a:ext>
                </a:extLst>
              </a:tr>
              <a:tr h="228876">
                <a:tc>
                  <a:txBody>
                    <a:bodyPr/>
                    <a:lstStyle/>
                    <a:p>
                      <a:r>
                        <a:rPr lang="en-US" sz="1000">
                          <a:solidFill>
                            <a:schemeClr val="tx1"/>
                          </a:solidFill>
                        </a:rPr>
                        <a:t>31</a:t>
                      </a:r>
                    </a:p>
                  </a:txBody>
                  <a:tcPr marT="0" marB="0" anchor="ctr"/>
                </a:tc>
                <a:tc>
                  <a:txBody>
                    <a:bodyPr/>
                    <a:lstStyle/>
                    <a:p>
                      <a:r>
                        <a:rPr lang="en-US" sz="1000">
                          <a:solidFill>
                            <a:schemeClr val="tx1"/>
                          </a:solidFill>
                          <a:hlinkClick r:id="rId24" action="ppaction://hlinksldjump"/>
                        </a:rPr>
                        <a:t>Autonomous Skills Visual Plan</a:t>
                      </a:r>
                      <a:endParaRPr lang="en-US" sz="1000">
                        <a:solidFill>
                          <a:schemeClr val="tx1"/>
                        </a:solidFill>
                      </a:endParaRPr>
                    </a:p>
                  </a:txBody>
                  <a:tcPr marT="0" marB="0" anchor="ctr"/>
                </a:tc>
                <a:tc>
                  <a:txBody>
                    <a:bodyPr/>
                    <a:lstStyle/>
                    <a:p>
                      <a:r>
                        <a:rPr lang="en-US" sz="1000">
                          <a:solidFill>
                            <a:schemeClr val="tx1"/>
                          </a:solidFill>
                        </a:rPr>
                        <a:t>8/27-28/2025</a:t>
                      </a:r>
                    </a:p>
                  </a:txBody>
                  <a:tcPr marT="0" marB="0" anchor="ctr"/>
                </a:tc>
                <a:extLst>
                  <a:ext uri="{0D108BD9-81ED-4DB2-BD59-A6C34878D82A}">
                    <a16:rowId xmlns:a16="http://schemas.microsoft.com/office/drawing/2014/main" val="1194270883"/>
                  </a:ext>
                </a:extLst>
              </a:tr>
              <a:tr h="228876">
                <a:tc>
                  <a:txBody>
                    <a:bodyPr/>
                    <a:lstStyle/>
                    <a:p>
                      <a:r>
                        <a:rPr lang="en-US" sz="1000">
                          <a:solidFill>
                            <a:schemeClr val="tx1"/>
                          </a:solidFill>
                        </a:rPr>
                        <a:t>32</a:t>
                      </a:r>
                    </a:p>
                  </a:txBody>
                  <a:tcPr marT="0" marB="0" anchor="ctr"/>
                </a:tc>
                <a:tc>
                  <a:txBody>
                    <a:bodyPr/>
                    <a:lstStyle/>
                    <a:p>
                      <a:r>
                        <a:rPr lang="en-US" sz="1000">
                          <a:solidFill>
                            <a:schemeClr val="tx1"/>
                          </a:solidFill>
                          <a:hlinkClick r:id="rId25" action="ppaction://hlinksldjump"/>
                        </a:rPr>
                        <a:t>Sprint Retrospective</a:t>
                      </a:r>
                      <a:endParaRPr lang="en-US" sz="1000">
                        <a:solidFill>
                          <a:schemeClr val="tx1"/>
                        </a:solidFill>
                      </a:endParaRPr>
                    </a:p>
                  </a:txBody>
                  <a:tcPr marT="0" marB="0" anchor="ctr"/>
                </a:tc>
                <a:tc>
                  <a:txBody>
                    <a:bodyPr/>
                    <a:lstStyle/>
                    <a:p>
                      <a:r>
                        <a:rPr lang="en-US" sz="1000">
                          <a:solidFill>
                            <a:schemeClr val="tx1"/>
                          </a:solidFill>
                        </a:rPr>
                        <a:t>8/29/2025</a:t>
                      </a:r>
                    </a:p>
                  </a:txBody>
                  <a:tcPr marT="0" marB="0" anchor="ctr"/>
                </a:tc>
                <a:extLst>
                  <a:ext uri="{0D108BD9-81ED-4DB2-BD59-A6C34878D82A}">
                    <a16:rowId xmlns:a16="http://schemas.microsoft.com/office/drawing/2014/main" val="1311393688"/>
                  </a:ext>
                </a:extLst>
              </a:tr>
              <a:tr h="228876">
                <a:tc>
                  <a:txBody>
                    <a:bodyPr/>
                    <a:lstStyle/>
                    <a:p>
                      <a:r>
                        <a:rPr lang="en-US" sz="1000">
                          <a:solidFill>
                            <a:schemeClr val="tx1"/>
                          </a:solidFill>
                        </a:rPr>
                        <a:t>33</a:t>
                      </a:r>
                    </a:p>
                  </a:txBody>
                  <a:tcPr marT="0" marB="0" anchor="ctr"/>
                </a:tc>
                <a:tc>
                  <a:txBody>
                    <a:bodyPr/>
                    <a:lstStyle/>
                    <a:p>
                      <a:r>
                        <a:rPr lang="en-US" sz="1000">
                          <a:solidFill>
                            <a:schemeClr val="tx1"/>
                          </a:solidFill>
                          <a:hlinkClick r:id="rId26" action="ppaction://hlinksldjump"/>
                        </a:rPr>
                        <a:t>Sprint Review</a:t>
                      </a:r>
                      <a:endParaRPr lang="en-US" sz="1000">
                        <a:solidFill>
                          <a:schemeClr val="tx1"/>
                        </a:solidFill>
                      </a:endParaRPr>
                    </a:p>
                  </a:txBody>
                  <a:tcPr marT="0" marB="0" anchor="ctr"/>
                </a:tc>
                <a:tc>
                  <a:txBody>
                    <a:bodyPr/>
                    <a:lstStyle/>
                    <a:p>
                      <a:r>
                        <a:rPr lang="en-US" sz="1000">
                          <a:solidFill>
                            <a:schemeClr val="tx1"/>
                          </a:solidFill>
                        </a:rPr>
                        <a:t>8/29/2025</a:t>
                      </a:r>
                    </a:p>
                  </a:txBody>
                  <a:tcPr marT="0" marB="0" anchor="ctr"/>
                </a:tc>
                <a:extLst>
                  <a:ext uri="{0D108BD9-81ED-4DB2-BD59-A6C34878D82A}">
                    <a16:rowId xmlns:a16="http://schemas.microsoft.com/office/drawing/2014/main" val="1984593872"/>
                  </a:ext>
                </a:extLst>
              </a:tr>
              <a:tr h="228876">
                <a:tc>
                  <a:txBody>
                    <a:bodyPr/>
                    <a:lstStyle/>
                    <a:p>
                      <a:r>
                        <a:rPr lang="en-US" sz="1000">
                          <a:solidFill>
                            <a:schemeClr val="tx1"/>
                          </a:solidFill>
                        </a:rPr>
                        <a:t>34</a:t>
                      </a:r>
                    </a:p>
                  </a:txBody>
                  <a:tcPr marT="0" marB="0" anchor="ctr"/>
                </a:tc>
                <a:tc>
                  <a:txBody>
                    <a:bodyPr/>
                    <a:lstStyle/>
                    <a:p>
                      <a:r>
                        <a:rPr lang="en-US" sz="1000">
                          <a:solidFill>
                            <a:schemeClr val="tx1"/>
                          </a:solidFill>
                          <a:hlinkClick r:id="rId27" action="ppaction://hlinksldjump"/>
                        </a:rPr>
                        <a:t>Sprint 2 Plan</a:t>
                      </a:r>
                      <a:endParaRPr lang="en-US" sz="1000">
                        <a:solidFill>
                          <a:schemeClr val="tx1"/>
                        </a:solidFill>
                      </a:endParaRPr>
                    </a:p>
                  </a:txBody>
                  <a:tcPr marT="0" marB="0" anchor="ctr"/>
                </a:tc>
                <a:tc>
                  <a:txBody>
                    <a:bodyPr/>
                    <a:lstStyle/>
                    <a:p>
                      <a:r>
                        <a:rPr lang="en-US" sz="1000">
                          <a:solidFill>
                            <a:schemeClr val="tx1"/>
                          </a:solidFill>
                        </a:rPr>
                        <a:t>9/4/2025</a:t>
                      </a:r>
                    </a:p>
                  </a:txBody>
                  <a:tcPr marT="0" marB="0" anchor="ctr"/>
                </a:tc>
                <a:extLst>
                  <a:ext uri="{0D108BD9-81ED-4DB2-BD59-A6C34878D82A}">
                    <a16:rowId xmlns:a16="http://schemas.microsoft.com/office/drawing/2014/main" val="1613841566"/>
                  </a:ext>
                </a:extLst>
              </a:tr>
              <a:tr h="228876">
                <a:tc>
                  <a:txBody>
                    <a:bodyPr/>
                    <a:lstStyle/>
                    <a:p>
                      <a:r>
                        <a:rPr lang="en-US" sz="1000">
                          <a:solidFill>
                            <a:schemeClr val="tx1"/>
                          </a:solidFill>
                        </a:rPr>
                        <a:t>35</a:t>
                      </a:r>
                    </a:p>
                  </a:txBody>
                  <a:tcPr marT="0" marB="0" anchor="ctr"/>
                </a:tc>
                <a:tc>
                  <a:txBody>
                    <a:bodyPr/>
                    <a:lstStyle/>
                    <a:p>
                      <a:r>
                        <a:rPr lang="en-US" sz="1000">
                          <a:solidFill>
                            <a:schemeClr val="tx1"/>
                          </a:solidFill>
                          <a:hlinkClick r:id="rId28" action="ppaction://hlinksldjump"/>
                        </a:rPr>
                        <a:t>Scrum Meeting 2</a:t>
                      </a:r>
                      <a:endParaRPr lang="en-US" sz="1000">
                        <a:solidFill>
                          <a:schemeClr val="tx1"/>
                        </a:solidFill>
                      </a:endParaRPr>
                    </a:p>
                  </a:txBody>
                  <a:tcPr marT="0" marB="0" anchor="ctr"/>
                </a:tc>
                <a:tc>
                  <a:txBody>
                    <a:bodyPr/>
                    <a:lstStyle/>
                    <a:p>
                      <a:r>
                        <a:rPr lang="en-US" sz="1000">
                          <a:solidFill>
                            <a:schemeClr val="tx1"/>
                          </a:solidFill>
                        </a:rPr>
                        <a:t>9/3-5/2025</a:t>
                      </a:r>
                    </a:p>
                  </a:txBody>
                  <a:tcPr marT="0" marB="0" anchor="ctr"/>
                </a:tc>
                <a:extLst>
                  <a:ext uri="{0D108BD9-81ED-4DB2-BD59-A6C34878D82A}">
                    <a16:rowId xmlns:a16="http://schemas.microsoft.com/office/drawing/2014/main" val="1177993321"/>
                  </a:ext>
                </a:extLst>
              </a:tr>
              <a:tr h="228876">
                <a:tc>
                  <a:txBody>
                    <a:bodyPr/>
                    <a:lstStyle/>
                    <a:p>
                      <a:r>
                        <a:rPr lang="en-US" sz="1000">
                          <a:solidFill>
                            <a:schemeClr val="tx1"/>
                          </a:solidFill>
                        </a:rPr>
                        <a:t>36</a:t>
                      </a:r>
                    </a:p>
                  </a:txBody>
                  <a:tcPr marT="0" marB="0" anchor="ctr"/>
                </a:tc>
                <a:tc>
                  <a:txBody>
                    <a:bodyPr/>
                    <a:lstStyle/>
                    <a:p>
                      <a:r>
                        <a:rPr lang="en-US" sz="1000">
                          <a:solidFill>
                            <a:schemeClr val="tx1"/>
                          </a:solidFill>
                          <a:hlinkClick r:id="rId29" action="ppaction://hlinksldjump"/>
                        </a:rPr>
                        <a:t>Research Page for Outtake</a:t>
                      </a:r>
                      <a:endParaRPr lang="en-US" sz="1000">
                        <a:solidFill>
                          <a:schemeClr val="tx1"/>
                        </a:solidFill>
                      </a:endParaRPr>
                    </a:p>
                  </a:txBody>
                  <a:tcPr marT="0" marB="0" anchor="ctr"/>
                </a:tc>
                <a:tc>
                  <a:txBody>
                    <a:bodyPr/>
                    <a:lstStyle/>
                    <a:p>
                      <a:r>
                        <a:rPr lang="en-US" sz="1000">
                          <a:solidFill>
                            <a:schemeClr val="tx1"/>
                          </a:solidFill>
                        </a:rPr>
                        <a:t>9/5/2025</a:t>
                      </a:r>
                    </a:p>
                  </a:txBody>
                  <a:tcPr marT="0" marB="0" anchor="ctr"/>
                </a:tc>
                <a:extLst>
                  <a:ext uri="{0D108BD9-81ED-4DB2-BD59-A6C34878D82A}">
                    <a16:rowId xmlns:a16="http://schemas.microsoft.com/office/drawing/2014/main" val="1231254135"/>
                  </a:ext>
                </a:extLst>
              </a:tr>
              <a:tr h="228876">
                <a:tc>
                  <a:txBody>
                    <a:bodyPr/>
                    <a:lstStyle/>
                    <a:p>
                      <a:r>
                        <a:rPr lang="en-US" sz="1000">
                          <a:solidFill>
                            <a:schemeClr val="tx1"/>
                          </a:solidFill>
                        </a:rPr>
                        <a:t>37</a:t>
                      </a:r>
                    </a:p>
                  </a:txBody>
                  <a:tcPr marT="0" marB="0" anchor="ctr"/>
                </a:tc>
                <a:tc>
                  <a:txBody>
                    <a:bodyPr/>
                    <a:lstStyle/>
                    <a:p>
                      <a:r>
                        <a:rPr lang="en-US" sz="1000">
                          <a:solidFill>
                            <a:schemeClr val="tx1"/>
                          </a:solidFill>
                          <a:hlinkClick r:id="rId30" action="ppaction://hlinksldjump"/>
                        </a:rPr>
                        <a:t>Design Page for top of robot</a:t>
                      </a:r>
                      <a:endParaRPr lang="en-US" sz="1000">
                        <a:solidFill>
                          <a:schemeClr val="tx1"/>
                        </a:solidFill>
                      </a:endParaRPr>
                    </a:p>
                  </a:txBody>
                  <a:tcPr marT="0" marB="0" anchor="ctr"/>
                </a:tc>
                <a:tc>
                  <a:txBody>
                    <a:bodyPr/>
                    <a:lstStyle/>
                    <a:p>
                      <a:r>
                        <a:rPr lang="en-US" sz="1000">
                          <a:solidFill>
                            <a:schemeClr val="tx1"/>
                          </a:solidFill>
                        </a:rPr>
                        <a:t>9/8/2025</a:t>
                      </a:r>
                    </a:p>
                  </a:txBody>
                  <a:tcPr marT="0" marB="0" anchor="ctr"/>
                </a:tc>
                <a:extLst>
                  <a:ext uri="{0D108BD9-81ED-4DB2-BD59-A6C34878D82A}">
                    <a16:rowId xmlns:a16="http://schemas.microsoft.com/office/drawing/2014/main" val="3327727887"/>
                  </a:ext>
                </a:extLst>
              </a:tr>
              <a:tr h="228876">
                <a:tc>
                  <a:txBody>
                    <a:bodyPr/>
                    <a:lstStyle/>
                    <a:p>
                      <a:r>
                        <a:rPr lang="en-US" sz="1000">
                          <a:solidFill>
                            <a:schemeClr val="tx1"/>
                          </a:solidFill>
                        </a:rPr>
                        <a:t>38</a:t>
                      </a:r>
                    </a:p>
                  </a:txBody>
                  <a:tcPr marT="0" marB="0" anchor="ctr"/>
                </a:tc>
                <a:tc>
                  <a:txBody>
                    <a:bodyPr/>
                    <a:lstStyle/>
                    <a:p>
                      <a:r>
                        <a:rPr lang="en-US" sz="1000">
                          <a:solidFill>
                            <a:schemeClr val="tx1"/>
                          </a:solidFill>
                          <a:hlinkClick r:id="rId31" action="ppaction://hlinksldjump"/>
                        </a:rPr>
                        <a:t>Scrum Meeting 3</a:t>
                      </a:r>
                      <a:endParaRPr lang="en-US" sz="1000">
                        <a:solidFill>
                          <a:schemeClr val="tx1"/>
                        </a:solidFill>
                      </a:endParaRPr>
                    </a:p>
                  </a:txBody>
                  <a:tcPr marT="0" marB="0" anchor="ctr"/>
                </a:tc>
                <a:tc>
                  <a:txBody>
                    <a:bodyPr/>
                    <a:lstStyle/>
                    <a:p>
                      <a:r>
                        <a:rPr lang="en-US" sz="1000">
                          <a:solidFill>
                            <a:schemeClr val="tx1"/>
                          </a:solidFill>
                        </a:rPr>
                        <a:t>9/8-12/2025</a:t>
                      </a:r>
                    </a:p>
                  </a:txBody>
                  <a:tcPr marT="0" marB="0" anchor="ctr"/>
                </a:tc>
                <a:extLst>
                  <a:ext uri="{0D108BD9-81ED-4DB2-BD59-A6C34878D82A}">
                    <a16:rowId xmlns:a16="http://schemas.microsoft.com/office/drawing/2014/main" val="1855358565"/>
                  </a:ext>
                </a:extLst>
              </a:tr>
              <a:tr h="228875">
                <a:tc>
                  <a:txBody>
                    <a:bodyPr/>
                    <a:lstStyle/>
                    <a:p>
                      <a:r>
                        <a:rPr lang="en-US" sz="1000">
                          <a:solidFill>
                            <a:schemeClr val="tx1"/>
                          </a:solidFill>
                        </a:rPr>
                        <a:t>39</a:t>
                      </a:r>
                    </a:p>
                  </a:txBody>
                  <a:tcPr marT="0" marB="0" anchor="ctr"/>
                </a:tc>
                <a:tc>
                  <a:txBody>
                    <a:bodyPr/>
                    <a:lstStyle/>
                    <a:p>
                      <a:r>
                        <a:rPr lang="en-US" sz="1000">
                          <a:solidFill>
                            <a:schemeClr val="tx1"/>
                          </a:solidFill>
                          <a:hlinkClick r:id="rId32" action="ppaction://hlinksldjump"/>
                        </a:rPr>
                        <a:t>Design Page for intake</a:t>
                      </a:r>
                      <a:endParaRPr lang="en-US" sz="1000">
                        <a:solidFill>
                          <a:schemeClr val="tx1"/>
                        </a:solidFill>
                      </a:endParaRPr>
                    </a:p>
                  </a:txBody>
                  <a:tcPr marT="0" marB="0" anchor="ctr"/>
                </a:tc>
                <a:tc>
                  <a:txBody>
                    <a:bodyPr/>
                    <a:lstStyle/>
                    <a:p>
                      <a:r>
                        <a:rPr lang="en-US" sz="1000">
                          <a:solidFill>
                            <a:schemeClr val="tx1"/>
                          </a:solidFill>
                        </a:rPr>
                        <a:t>9/9/2025</a:t>
                      </a:r>
                    </a:p>
                  </a:txBody>
                  <a:tcPr marT="0" marB="0" anchor="ctr"/>
                </a:tc>
                <a:extLst>
                  <a:ext uri="{0D108BD9-81ED-4DB2-BD59-A6C34878D82A}">
                    <a16:rowId xmlns:a16="http://schemas.microsoft.com/office/drawing/2014/main" val="1685204849"/>
                  </a:ext>
                </a:extLst>
              </a:tr>
              <a:tr h="228876">
                <a:tc>
                  <a:txBody>
                    <a:bodyPr/>
                    <a:lstStyle/>
                    <a:p>
                      <a:pPr lvl="0">
                        <a:buNone/>
                      </a:pPr>
                      <a:r>
                        <a:rPr lang="en-US" sz="1000">
                          <a:solidFill>
                            <a:schemeClr val="tx1"/>
                          </a:solidFill>
                        </a:rPr>
                        <a:t>40</a:t>
                      </a:r>
                      <a:endParaRPr lang="en-US"/>
                    </a:p>
                  </a:txBody>
                  <a:tcPr marT="0" marB="0" anchor="ctr"/>
                </a:tc>
                <a:tc>
                  <a:txBody>
                    <a:bodyPr/>
                    <a:lstStyle/>
                    <a:p>
                      <a:pPr lvl="0">
                        <a:buNone/>
                      </a:pPr>
                      <a:r>
                        <a:rPr lang="en-US" sz="1000">
                          <a:solidFill>
                            <a:schemeClr val="tx1"/>
                          </a:solidFill>
                          <a:hlinkClick r:id="rId33" action="ppaction://hlinksldjump"/>
                        </a:rPr>
                        <a:t>Scrum meeting 09/15/2025</a:t>
                      </a:r>
                      <a:endParaRPr lang="en-US" sz="1000">
                        <a:solidFill>
                          <a:schemeClr val="tx1"/>
                        </a:solidFill>
                      </a:endParaRPr>
                    </a:p>
                  </a:txBody>
                  <a:tcPr marT="0" marB="0" anchor="ctr"/>
                </a:tc>
                <a:tc>
                  <a:txBody>
                    <a:bodyPr/>
                    <a:lstStyle/>
                    <a:p>
                      <a:r>
                        <a:rPr lang="en-US" sz="1000">
                          <a:solidFill>
                            <a:schemeClr val="tx1"/>
                          </a:solidFill>
                        </a:rPr>
                        <a:t>9/15-20/2025</a:t>
                      </a:r>
                    </a:p>
                  </a:txBody>
                  <a:tcPr marT="0" marB="0" anchor="ctr"/>
                </a:tc>
                <a:extLst>
                  <a:ext uri="{0D108BD9-81ED-4DB2-BD59-A6C34878D82A}">
                    <a16:rowId xmlns:a16="http://schemas.microsoft.com/office/drawing/2014/main" val="1984924522"/>
                  </a:ext>
                </a:extLst>
              </a:tr>
              <a:tr h="244531">
                <a:tc>
                  <a:txBody>
                    <a:bodyPr/>
                    <a:lstStyle/>
                    <a:p>
                      <a:pPr lvl="0">
                        <a:buNone/>
                      </a:pPr>
                      <a:r>
                        <a:rPr lang="en-US" sz="1000">
                          <a:solidFill>
                            <a:schemeClr val="tx1"/>
                          </a:solidFill>
                        </a:rPr>
                        <a:t>41</a:t>
                      </a:r>
                      <a:endParaRPr lang="en-US"/>
                    </a:p>
                  </a:txBody>
                  <a:tcPr marT="0" marB="0" anchor="ctr"/>
                </a:tc>
                <a:tc>
                  <a:txBody>
                    <a:bodyPr/>
                    <a:lstStyle/>
                    <a:p>
                      <a:pPr lvl="0">
                        <a:buNone/>
                      </a:pPr>
                      <a:r>
                        <a:rPr lang="en-US" sz="1000">
                          <a:solidFill>
                            <a:schemeClr val="tx1"/>
                          </a:solidFill>
                          <a:hlinkClick r:id="rId34" action="ppaction://hlinksldjump"/>
                        </a:rPr>
                        <a:t>Scrum meeting 09/22/2025</a:t>
                      </a:r>
                      <a:endParaRPr lang="en-US" sz="1000">
                        <a:solidFill>
                          <a:schemeClr val="tx1"/>
                        </a:solidFill>
                      </a:endParaRPr>
                    </a:p>
                  </a:txBody>
                  <a:tcPr marT="0" marB="0" anchor="ctr"/>
                </a:tc>
                <a:tc>
                  <a:txBody>
                    <a:bodyPr/>
                    <a:lstStyle/>
                    <a:p>
                      <a:r>
                        <a:rPr lang="en-US" sz="1000">
                          <a:solidFill>
                            <a:schemeClr val="tx1"/>
                          </a:solidFill>
                        </a:rPr>
                        <a:t>9/22-27/2025</a:t>
                      </a:r>
                    </a:p>
                  </a:txBody>
                  <a:tcPr marT="0" marB="0" anchor="ctr"/>
                </a:tc>
                <a:extLst>
                  <a:ext uri="{0D108BD9-81ED-4DB2-BD59-A6C34878D82A}">
                    <a16:rowId xmlns:a16="http://schemas.microsoft.com/office/drawing/2014/main" val="1928912058"/>
                  </a:ext>
                </a:extLst>
              </a:tr>
              <a:tr h="228876">
                <a:tc>
                  <a:txBody>
                    <a:bodyPr/>
                    <a:lstStyle/>
                    <a:p>
                      <a:r>
                        <a:rPr lang="en-US" sz="1000">
                          <a:solidFill>
                            <a:schemeClr val="tx1"/>
                          </a:solidFill>
                        </a:rPr>
                        <a:t>42</a:t>
                      </a:r>
                    </a:p>
                  </a:txBody>
                  <a:tcPr marT="0" marB="0" anchor="ctr"/>
                </a:tc>
                <a:tc>
                  <a:txBody>
                    <a:bodyPr/>
                    <a:lstStyle/>
                    <a:p>
                      <a:r>
                        <a:rPr lang="en-US" sz="1000">
                          <a:solidFill>
                            <a:schemeClr val="tx1"/>
                          </a:solidFill>
                          <a:hlinkClick r:id="rId35" action="ppaction://hlinksldjump"/>
                        </a:rPr>
                        <a:t>Sprint Retrospective</a:t>
                      </a:r>
                      <a:endParaRPr lang="en-US" sz="1000">
                        <a:solidFill>
                          <a:schemeClr val="tx1"/>
                        </a:solidFill>
                      </a:endParaRPr>
                    </a:p>
                  </a:txBody>
                  <a:tcPr marT="0" marB="0" anchor="ctr"/>
                </a:tc>
                <a:tc>
                  <a:txBody>
                    <a:bodyPr/>
                    <a:lstStyle/>
                    <a:p>
                      <a:r>
                        <a:rPr lang="en-US" sz="1000">
                          <a:solidFill>
                            <a:schemeClr val="tx1"/>
                          </a:solidFill>
                        </a:rPr>
                        <a:t>9/23/2025</a:t>
                      </a:r>
                    </a:p>
                  </a:txBody>
                  <a:tcPr marT="0" marB="0" anchor="ctr"/>
                </a:tc>
                <a:extLst>
                  <a:ext uri="{0D108BD9-81ED-4DB2-BD59-A6C34878D82A}">
                    <a16:rowId xmlns:a16="http://schemas.microsoft.com/office/drawing/2014/main" val="3437575777"/>
                  </a:ext>
                </a:extLst>
              </a:tr>
              <a:tr h="228876">
                <a:tc>
                  <a:txBody>
                    <a:bodyPr/>
                    <a:lstStyle/>
                    <a:p>
                      <a:r>
                        <a:rPr lang="en-US" sz="1000">
                          <a:solidFill>
                            <a:schemeClr val="tx1"/>
                          </a:solidFill>
                        </a:rPr>
                        <a:t>43</a:t>
                      </a:r>
                    </a:p>
                  </a:txBody>
                  <a:tcPr marT="0" marB="0" anchor="ctr"/>
                </a:tc>
                <a:tc>
                  <a:txBody>
                    <a:bodyPr/>
                    <a:lstStyle/>
                    <a:p>
                      <a:r>
                        <a:rPr lang="en-US" sz="1000">
                          <a:solidFill>
                            <a:schemeClr val="tx1"/>
                          </a:solidFill>
                          <a:hlinkClick r:id="rId36" action="ppaction://hlinksldjump"/>
                        </a:rPr>
                        <a:t>Sprint Review</a:t>
                      </a:r>
                      <a:endParaRPr lang="en-US" sz="1000">
                        <a:solidFill>
                          <a:schemeClr val="tx1"/>
                        </a:solidFill>
                      </a:endParaRPr>
                    </a:p>
                  </a:txBody>
                  <a:tcPr marT="0" marB="0" anchor="ctr"/>
                </a:tc>
                <a:tc>
                  <a:txBody>
                    <a:bodyPr/>
                    <a:lstStyle/>
                    <a:p>
                      <a:r>
                        <a:rPr lang="en-US" sz="1000">
                          <a:solidFill>
                            <a:schemeClr val="tx1"/>
                          </a:solidFill>
                        </a:rPr>
                        <a:t>9/23/2025</a:t>
                      </a:r>
                    </a:p>
                  </a:txBody>
                  <a:tcPr marT="0" marB="0" anchor="ctr"/>
                </a:tc>
                <a:extLst>
                  <a:ext uri="{0D108BD9-81ED-4DB2-BD59-A6C34878D82A}">
                    <a16:rowId xmlns:a16="http://schemas.microsoft.com/office/drawing/2014/main" val="361894406"/>
                  </a:ext>
                </a:extLst>
              </a:tr>
              <a:tr h="228876">
                <a:tc>
                  <a:txBody>
                    <a:bodyPr/>
                    <a:lstStyle/>
                    <a:p>
                      <a:r>
                        <a:rPr lang="en-US" sz="1000">
                          <a:solidFill>
                            <a:schemeClr val="tx1"/>
                          </a:solidFill>
                        </a:rPr>
                        <a:t>44</a:t>
                      </a:r>
                    </a:p>
                  </a:txBody>
                  <a:tcPr marT="0" marB="0" anchor="ctr"/>
                </a:tc>
                <a:tc>
                  <a:txBody>
                    <a:bodyPr/>
                    <a:lstStyle/>
                    <a:p>
                      <a:r>
                        <a:rPr lang="en-US" sz="1000">
                          <a:solidFill>
                            <a:schemeClr val="tx1"/>
                          </a:solidFill>
                          <a:hlinkClick r:id="rId37" action="ppaction://hlinksldjump"/>
                        </a:rPr>
                        <a:t>Sprint Plan 3</a:t>
                      </a:r>
                      <a:endParaRPr lang="en-US" sz="1000">
                        <a:solidFill>
                          <a:schemeClr val="tx1"/>
                        </a:solidFill>
                      </a:endParaRPr>
                    </a:p>
                  </a:txBody>
                  <a:tcPr marT="0" marB="0" anchor="ctr"/>
                </a:tc>
                <a:tc>
                  <a:txBody>
                    <a:bodyPr/>
                    <a:lstStyle/>
                    <a:p>
                      <a:r>
                        <a:rPr lang="en-US" sz="1000">
                          <a:solidFill>
                            <a:schemeClr val="tx1"/>
                          </a:solidFill>
                        </a:rPr>
                        <a:t>9/23/2025</a:t>
                      </a:r>
                    </a:p>
                  </a:txBody>
                  <a:tcPr marT="0" marB="0" anchor="ctr"/>
                </a:tc>
                <a:extLst>
                  <a:ext uri="{0D108BD9-81ED-4DB2-BD59-A6C34878D82A}">
                    <a16:rowId xmlns:a16="http://schemas.microsoft.com/office/drawing/2014/main" val="103078580"/>
                  </a:ext>
                </a:extLst>
              </a:tr>
              <a:tr h="228876">
                <a:tc>
                  <a:txBody>
                    <a:bodyPr/>
                    <a:lstStyle/>
                    <a:p>
                      <a:r>
                        <a:rPr lang="en-US" sz="1000">
                          <a:solidFill>
                            <a:schemeClr val="tx1"/>
                          </a:solidFill>
                        </a:rPr>
                        <a:t>45</a:t>
                      </a:r>
                    </a:p>
                  </a:txBody>
                  <a:tcPr marT="0" marB="0" anchor="ctr"/>
                </a:tc>
                <a:tc>
                  <a:txBody>
                    <a:bodyPr/>
                    <a:lstStyle/>
                    <a:p>
                      <a:r>
                        <a:rPr lang="en-US" sz="1000">
                          <a:solidFill>
                            <a:schemeClr val="tx1"/>
                          </a:solidFill>
                          <a:hlinkClick r:id="rId38" action="ppaction://hlinksldjump"/>
                        </a:rPr>
                        <a:t>Test 1</a:t>
                      </a:r>
                      <a:endParaRPr lang="en-US" sz="1000">
                        <a:solidFill>
                          <a:schemeClr val="tx1"/>
                        </a:solidFill>
                      </a:endParaRPr>
                    </a:p>
                  </a:txBody>
                  <a:tcPr marT="0" marB="0" anchor="ctr"/>
                </a:tc>
                <a:tc>
                  <a:txBody>
                    <a:bodyPr/>
                    <a:lstStyle/>
                    <a:p>
                      <a:r>
                        <a:rPr lang="en-US" sz="1000">
                          <a:solidFill>
                            <a:schemeClr val="tx1"/>
                          </a:solidFill>
                        </a:rPr>
                        <a:t>9/23/2025</a:t>
                      </a:r>
                    </a:p>
                  </a:txBody>
                  <a:tcPr marT="0" marB="0" anchor="ctr"/>
                </a:tc>
                <a:extLst>
                  <a:ext uri="{0D108BD9-81ED-4DB2-BD59-A6C34878D82A}">
                    <a16:rowId xmlns:a16="http://schemas.microsoft.com/office/drawing/2014/main" val="1547273436"/>
                  </a:ext>
                </a:extLst>
              </a:tr>
              <a:tr h="228876">
                <a:tc>
                  <a:txBody>
                    <a:bodyPr/>
                    <a:lstStyle/>
                    <a:p>
                      <a:r>
                        <a:rPr lang="en-US" sz="1000">
                          <a:solidFill>
                            <a:schemeClr val="tx1"/>
                          </a:solidFill>
                        </a:rPr>
                        <a:t>46</a:t>
                      </a:r>
                    </a:p>
                  </a:txBody>
                  <a:tcPr marT="0" marB="0" anchor="ctr"/>
                </a:tc>
                <a:tc>
                  <a:txBody>
                    <a:bodyPr/>
                    <a:lstStyle/>
                    <a:p>
                      <a:r>
                        <a:rPr lang="en-US" sz="1000">
                          <a:solidFill>
                            <a:schemeClr val="tx1"/>
                          </a:solidFill>
                          <a:hlinkClick r:id="rId39" action="ppaction://hlinksldjump"/>
                        </a:rPr>
                        <a:t>Scrum Meeting 4</a:t>
                      </a:r>
                      <a:endParaRPr lang="en-US" sz="1000">
                        <a:solidFill>
                          <a:schemeClr val="tx1"/>
                        </a:solidFill>
                      </a:endParaRPr>
                    </a:p>
                  </a:txBody>
                  <a:tcPr marT="0" marB="0" anchor="ctr"/>
                </a:tc>
                <a:tc>
                  <a:txBody>
                    <a:bodyPr/>
                    <a:lstStyle/>
                    <a:p>
                      <a:r>
                        <a:rPr lang="en-US" sz="1000">
                          <a:solidFill>
                            <a:schemeClr val="tx1"/>
                          </a:solidFill>
                        </a:rPr>
                        <a:t>9/29-3/2025</a:t>
                      </a:r>
                    </a:p>
                  </a:txBody>
                  <a:tcPr marT="0" marB="0" anchor="ctr"/>
                </a:tc>
                <a:extLst>
                  <a:ext uri="{0D108BD9-81ED-4DB2-BD59-A6C34878D82A}">
                    <a16:rowId xmlns:a16="http://schemas.microsoft.com/office/drawing/2014/main" val="670835482"/>
                  </a:ext>
                </a:extLst>
              </a:tr>
              <a:tr h="228876">
                <a:tc>
                  <a:txBody>
                    <a:bodyPr/>
                    <a:lstStyle/>
                    <a:p>
                      <a:r>
                        <a:rPr lang="en-US" sz="1000">
                          <a:solidFill>
                            <a:schemeClr val="tx1"/>
                          </a:solidFill>
                        </a:rPr>
                        <a:t>47</a:t>
                      </a:r>
                    </a:p>
                  </a:txBody>
                  <a:tcPr marT="0" marB="0" anchor="ctr"/>
                </a:tc>
                <a:tc>
                  <a:txBody>
                    <a:bodyPr/>
                    <a:lstStyle/>
                    <a:p>
                      <a:r>
                        <a:rPr lang="en-US" sz="1000">
                          <a:solidFill>
                            <a:schemeClr val="tx1"/>
                          </a:solidFill>
                          <a:hlinkClick r:id="rId40" action="ppaction://hlinksldjump"/>
                        </a:rPr>
                        <a:t>Scrum Meeting 5</a:t>
                      </a:r>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7079639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a:extLst>
            <a:ext uri="{FF2B5EF4-FFF2-40B4-BE49-F238E27FC236}">
              <a16:creationId xmlns:a16="http://schemas.microsoft.com/office/drawing/2014/main" id="{D71BF140-A994-F186-F56E-D67A1BF2BC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D35EF-A2DE-6658-EFB9-9DEC4EAE40A1}"/>
              </a:ext>
            </a:extLst>
          </p:cNvPr>
          <p:cNvSpPr>
            <a:spLocks noGrp="1"/>
          </p:cNvSpPr>
          <p:nvPr>
            <p:ph type="title"/>
          </p:nvPr>
        </p:nvSpPr>
        <p:spPr/>
        <p:txBody>
          <a:bodyPr/>
          <a:lstStyle/>
          <a:p>
            <a:r>
              <a:rPr lang="en-US"/>
              <a:t>Intake Research</a:t>
            </a:r>
          </a:p>
        </p:txBody>
      </p:sp>
      <p:sp>
        <p:nvSpPr>
          <p:cNvPr id="3" name="Subtitle 2">
            <a:extLst>
              <a:ext uri="{FF2B5EF4-FFF2-40B4-BE49-F238E27FC236}">
                <a16:creationId xmlns:a16="http://schemas.microsoft.com/office/drawing/2014/main" id="{C7B90933-9761-964F-F54D-82237D0B5504}"/>
              </a:ext>
            </a:extLst>
          </p:cNvPr>
          <p:cNvSpPr>
            <a:spLocks noGrp="1"/>
          </p:cNvSpPr>
          <p:nvPr>
            <p:ph type="subTitle" idx="1"/>
          </p:nvPr>
        </p:nvSpPr>
        <p:spPr/>
        <p:txBody>
          <a:bodyPr/>
          <a:lstStyle/>
          <a:p>
            <a:r>
              <a:rPr lang="en-US"/>
              <a:t>Tyler</a:t>
            </a:r>
          </a:p>
        </p:txBody>
      </p:sp>
      <p:sp>
        <p:nvSpPr>
          <p:cNvPr id="4" name="Subtitle 3">
            <a:extLst>
              <a:ext uri="{FF2B5EF4-FFF2-40B4-BE49-F238E27FC236}">
                <a16:creationId xmlns:a16="http://schemas.microsoft.com/office/drawing/2014/main" id="{06E24F67-E1D1-245B-5ACC-73F65B27FDE5}"/>
              </a:ext>
            </a:extLst>
          </p:cNvPr>
          <p:cNvSpPr>
            <a:spLocks noGrp="1"/>
          </p:cNvSpPr>
          <p:nvPr>
            <p:ph type="subTitle" idx="2"/>
          </p:nvPr>
        </p:nvSpPr>
        <p:spPr/>
        <p:txBody>
          <a:bodyPr/>
          <a:lstStyle/>
          <a:p>
            <a:r>
              <a:rPr lang="en-US"/>
              <a:t>08/26/25</a:t>
            </a:r>
          </a:p>
        </p:txBody>
      </p:sp>
      <p:sp>
        <p:nvSpPr>
          <p:cNvPr id="5" name="Subtitle 4">
            <a:extLst>
              <a:ext uri="{FF2B5EF4-FFF2-40B4-BE49-F238E27FC236}">
                <a16:creationId xmlns:a16="http://schemas.microsoft.com/office/drawing/2014/main" id="{C93A707A-69FC-3373-761D-87453BAFBDD2}"/>
              </a:ext>
            </a:extLst>
          </p:cNvPr>
          <p:cNvSpPr>
            <a:spLocks noGrp="1"/>
          </p:cNvSpPr>
          <p:nvPr>
            <p:ph type="subTitle" idx="3"/>
          </p:nvPr>
        </p:nvSpPr>
        <p:spPr/>
        <p:txBody>
          <a:bodyPr/>
          <a:lstStyle/>
          <a:p>
            <a:r>
              <a:rPr lang="en-US"/>
              <a:t>6</a:t>
            </a:r>
          </a:p>
        </p:txBody>
      </p:sp>
      <p:sp>
        <p:nvSpPr>
          <p:cNvPr id="6" name="TextBox 5">
            <a:extLst>
              <a:ext uri="{FF2B5EF4-FFF2-40B4-BE49-F238E27FC236}">
                <a16:creationId xmlns:a16="http://schemas.microsoft.com/office/drawing/2014/main" id="{79FFC963-EDE2-AE5F-85A3-64A3FAF6A8A0}"/>
              </a:ext>
            </a:extLst>
          </p:cNvPr>
          <p:cNvSpPr txBox="1"/>
          <p:nvPr/>
        </p:nvSpPr>
        <p:spPr>
          <a:xfrm>
            <a:off x="225287" y="212035"/>
            <a:ext cx="2884123" cy="523220"/>
          </a:xfrm>
          <a:prstGeom prst="rect">
            <a:avLst/>
          </a:prstGeom>
          <a:noFill/>
        </p:spPr>
        <p:txBody>
          <a:bodyPr wrap="none" rtlCol="0">
            <a:spAutoFit/>
          </a:bodyPr>
          <a:lstStyle/>
          <a:p>
            <a:r>
              <a:rPr lang="en-US" sz="2800" b="1"/>
              <a:t>Research Page:</a:t>
            </a:r>
          </a:p>
        </p:txBody>
      </p:sp>
      <p:sp>
        <p:nvSpPr>
          <p:cNvPr id="7" name="TextBox 6">
            <a:extLst>
              <a:ext uri="{FF2B5EF4-FFF2-40B4-BE49-F238E27FC236}">
                <a16:creationId xmlns:a16="http://schemas.microsoft.com/office/drawing/2014/main" id="{2AAC563B-4CF8-9DE5-3DD1-7F8C1E238293}"/>
              </a:ext>
            </a:extLst>
          </p:cNvPr>
          <p:cNvSpPr txBox="1"/>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A03585F5-8CCB-6982-B400-CF9B7B612898}"/>
              </a:ext>
            </a:extLst>
          </p:cNvPr>
          <p:cNvSpPr txBox="1"/>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need to take a block and push it into a goal.</a:t>
            </a:r>
          </a:p>
        </p:txBody>
      </p:sp>
      <p:sp>
        <p:nvSpPr>
          <p:cNvPr id="9" name="TextBox 8">
            <a:extLst>
              <a:ext uri="{FF2B5EF4-FFF2-40B4-BE49-F238E27FC236}">
                <a16:creationId xmlns:a16="http://schemas.microsoft.com/office/drawing/2014/main" id="{8D9B049C-14E3-777A-02FB-A4B49C790D52}"/>
              </a:ext>
            </a:extLst>
          </p:cNvPr>
          <p:cNvSpPr txBox="1"/>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7D6E1407-7786-AC1E-5D33-2885499B0F4D}"/>
              </a:ext>
            </a:extLst>
          </p:cNvPr>
          <p:cNvSpPr txBox="1"/>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5B99E8A3-9C4E-05D3-4D57-D08D24735A40}"/>
              </a:ext>
            </a:extLst>
          </p:cNvPr>
          <p:cNvSpPr txBox="1"/>
          <p:nvPr/>
        </p:nvSpPr>
        <p:spPr>
          <a:xfrm>
            <a:off x="258418" y="799768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could use the rubber parts to scoop the blocks up.</a:t>
            </a:r>
          </a:p>
        </p:txBody>
      </p:sp>
      <p:pic>
        <p:nvPicPr>
          <p:cNvPr id="12" name="Picture 11">
            <a:extLst>
              <a:ext uri="{FF2B5EF4-FFF2-40B4-BE49-F238E27FC236}">
                <a16:creationId xmlns:a16="http://schemas.microsoft.com/office/drawing/2014/main" id="{79D54A3C-4E39-1989-1B95-9F008A9522BA}"/>
              </a:ext>
            </a:extLst>
          </p:cNvPr>
          <p:cNvPicPr>
            <a:picLocks noChangeAspect="1"/>
          </p:cNvPicPr>
          <p:nvPr/>
        </p:nvPicPr>
        <p:blipFill>
          <a:blip r:embed="rId3"/>
          <a:stretch>
            <a:fillRect/>
          </a:stretch>
        </p:blipFill>
        <p:spPr>
          <a:xfrm>
            <a:off x="178941" y="3946769"/>
            <a:ext cx="2927255" cy="2904198"/>
          </a:xfrm>
          <a:prstGeom prst="rect">
            <a:avLst/>
          </a:prstGeom>
        </p:spPr>
      </p:pic>
      <p:pic>
        <p:nvPicPr>
          <p:cNvPr id="13" name="Picture 12" descr="A machine with wheels and wires&#10;&#10;AI-generated content may be incorrect.">
            <a:extLst>
              <a:ext uri="{FF2B5EF4-FFF2-40B4-BE49-F238E27FC236}">
                <a16:creationId xmlns:a16="http://schemas.microsoft.com/office/drawing/2014/main" id="{91AA0610-357E-C54C-79AE-B11062EBC6CB}"/>
              </a:ext>
            </a:extLst>
          </p:cNvPr>
          <p:cNvPicPr>
            <a:picLocks noChangeAspect="1"/>
          </p:cNvPicPr>
          <p:nvPr/>
        </p:nvPicPr>
        <p:blipFill>
          <a:blip r:embed="rId4"/>
          <a:stretch>
            <a:fillRect/>
          </a:stretch>
        </p:blipFill>
        <p:spPr>
          <a:xfrm>
            <a:off x="4808973" y="3955879"/>
            <a:ext cx="2419740" cy="2868784"/>
          </a:xfrm>
          <a:prstGeom prst="rect">
            <a:avLst/>
          </a:prstGeom>
        </p:spPr>
      </p:pic>
      <p:pic>
        <p:nvPicPr>
          <p:cNvPr id="14" name="Picture 13">
            <a:extLst>
              <a:ext uri="{FF2B5EF4-FFF2-40B4-BE49-F238E27FC236}">
                <a16:creationId xmlns:a16="http://schemas.microsoft.com/office/drawing/2014/main" id="{8596AB22-EAC0-89F0-CDC4-1CE18AC9BA06}"/>
              </a:ext>
            </a:extLst>
          </p:cNvPr>
          <p:cNvPicPr>
            <a:picLocks noChangeAspect="1"/>
          </p:cNvPicPr>
          <p:nvPr/>
        </p:nvPicPr>
        <p:blipFill>
          <a:blip r:embed="rId5"/>
          <a:stretch>
            <a:fillRect/>
          </a:stretch>
        </p:blipFill>
        <p:spPr>
          <a:xfrm>
            <a:off x="2063542" y="8330101"/>
            <a:ext cx="447720" cy="447675"/>
          </a:xfrm>
          <a:prstGeom prst="rect">
            <a:avLst/>
          </a:prstGeom>
        </p:spPr>
      </p:pic>
    </p:spTree>
    <p:extLst>
      <p:ext uri="{BB962C8B-B14F-4D97-AF65-F5344CB8AC3E}">
        <p14:creationId xmlns:p14="http://schemas.microsoft.com/office/powerpoint/2010/main" val="614019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BFF33412-BF97-3642-2070-42FEB9E065AB}"/>
            </a:ext>
          </a:extLst>
        </p:cNvPr>
        <p:cNvGrpSpPr/>
        <p:nvPr/>
      </p:nvGrpSpPr>
      <p:grpSpPr>
        <a:xfrm>
          <a:off x="0" y="0"/>
          <a:ext cx="0" cy="0"/>
          <a:chOff x="0" y="0"/>
          <a:chExt cx="0" cy="0"/>
        </a:xfrm>
      </p:grpSpPr>
      <p:sp>
        <p:nvSpPr>
          <p:cNvPr id="405" name="Google Shape;405;p39">
            <a:extLst>
              <a:ext uri="{FF2B5EF4-FFF2-40B4-BE49-F238E27FC236}">
                <a16:creationId xmlns:a16="http://schemas.microsoft.com/office/drawing/2014/main" id="{6B42D37E-1C43-7760-55D5-31C32C0A2F0F}"/>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“High Stakes” Starting Field with Frozen Game Objects</a:t>
            </a:r>
            <a:endParaRPr/>
          </a:p>
          <a:p>
            <a:pPr marL="0" lvl="0" indent="0" algn="l" rtl="0">
              <a:spcBef>
                <a:spcPts val="0"/>
              </a:spcBef>
              <a:spcAft>
                <a:spcPts val="0"/>
              </a:spcAft>
              <a:buNone/>
            </a:pPr>
            <a:endParaRPr/>
          </a:p>
        </p:txBody>
      </p:sp>
      <p:sp>
        <p:nvSpPr>
          <p:cNvPr id="406" name="Google Shape;406;p39">
            <a:extLst>
              <a:ext uri="{FF2B5EF4-FFF2-40B4-BE49-F238E27FC236}">
                <a16:creationId xmlns:a16="http://schemas.microsoft.com/office/drawing/2014/main" id="{B7573E9D-9B85-7C29-747E-E131AC601819}"/>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Dontae</a:t>
            </a:r>
            <a:endParaRPr/>
          </a:p>
        </p:txBody>
      </p:sp>
      <p:sp>
        <p:nvSpPr>
          <p:cNvPr id="407" name="Google Shape;407;p39">
            <a:extLst>
              <a:ext uri="{FF2B5EF4-FFF2-40B4-BE49-F238E27FC236}">
                <a16:creationId xmlns:a16="http://schemas.microsoft.com/office/drawing/2014/main" id="{9AAE75D9-BFED-7D3F-FA30-7A8CAEE12F5A}"/>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08/29/25</a:t>
            </a:r>
            <a:endParaRPr/>
          </a:p>
        </p:txBody>
      </p:sp>
      <p:sp>
        <p:nvSpPr>
          <p:cNvPr id="408" name="Google Shape;408;p39">
            <a:extLst>
              <a:ext uri="{FF2B5EF4-FFF2-40B4-BE49-F238E27FC236}">
                <a16:creationId xmlns:a16="http://schemas.microsoft.com/office/drawing/2014/main" id="{6C15DBE7-954C-14F4-A1A8-24A81B91D2C3}"/>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7</a:t>
            </a:r>
            <a:endParaRPr/>
          </a:p>
        </p:txBody>
      </p:sp>
      <p:pic>
        <p:nvPicPr>
          <p:cNvPr id="2" name="Picture 1" descr="A diagram of a room with blue and red circles and circles&#10;&#10;AI-generated content may be incorrect.">
            <a:extLst>
              <a:ext uri="{FF2B5EF4-FFF2-40B4-BE49-F238E27FC236}">
                <a16:creationId xmlns:a16="http://schemas.microsoft.com/office/drawing/2014/main" id="{BED94724-CB13-0C20-F8F1-A2C314E96338}"/>
              </a:ext>
            </a:extLst>
          </p:cNvPr>
          <p:cNvPicPr>
            <a:picLocks noChangeAspect="1"/>
          </p:cNvPicPr>
          <p:nvPr/>
        </p:nvPicPr>
        <p:blipFill>
          <a:blip r:embed="rId3"/>
          <a:stretch>
            <a:fillRect/>
          </a:stretch>
        </p:blipFill>
        <p:spPr>
          <a:xfrm>
            <a:off x="103710" y="1097093"/>
            <a:ext cx="7569508" cy="7241734"/>
          </a:xfrm>
          <a:prstGeom prst="rect">
            <a:avLst/>
          </a:prstGeom>
        </p:spPr>
      </p:pic>
      <p:sp>
        <p:nvSpPr>
          <p:cNvPr id="3" name="TextBox 2">
            <a:extLst>
              <a:ext uri="{FF2B5EF4-FFF2-40B4-BE49-F238E27FC236}">
                <a16:creationId xmlns:a16="http://schemas.microsoft.com/office/drawing/2014/main" id="{D4D9802F-C0DC-E14F-6E19-6ABD2FA08973}"/>
              </a:ext>
            </a:extLst>
          </p:cNvPr>
          <p:cNvSpPr txBox="1"/>
          <p:nvPr/>
        </p:nvSpPr>
        <p:spPr>
          <a:xfrm rot="-5400000">
            <a:off x="1938313" y="5342834"/>
            <a:ext cx="700289" cy="523220"/>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Start</a:t>
            </a:r>
          </a:p>
          <a:p>
            <a:pPr algn="l"/>
            <a:endParaRPr lang="en-US"/>
          </a:p>
        </p:txBody>
      </p:sp>
    </p:spTree>
    <p:extLst>
      <p:ext uri="{BB962C8B-B14F-4D97-AF65-F5344CB8AC3E}">
        <p14:creationId xmlns:p14="http://schemas.microsoft.com/office/powerpoint/2010/main" val="2586602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2AB69F05-166D-95E2-6348-C148DAE33231}"/>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20C6826-D0E6-81DB-A452-0EDA93E17831}"/>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reflect on how well your team is working together, be respectful but honest,</a:t>
            </a:r>
            <a:r>
              <a:rPr lang="en-US" kern="100">
                <a:latin typeface="Calibri" panose="020F0502020204030204" pitchFamily="34" charset="0"/>
                <a:ea typeface="Calibri" panose="020F0502020204030204" pitchFamily="34" charset="0"/>
                <a:cs typeface="Times New Roman" panose="02020603050405020304" pitchFamily="18" charset="0"/>
              </a:rPr>
              <a:t> and everyone should be allowed to express themselves</a:t>
            </a:r>
            <a:r>
              <a:rPr lang="en-US" kern="100">
                <a:effectLst/>
                <a:latin typeface="Calibri" panose="020F0502020204030204" pitchFamily="34" charset="0"/>
                <a:ea typeface="Calibri" panose="020F0502020204030204" pitchFamily="34" charset="0"/>
                <a:cs typeface="Times New Roman" panose="02020603050405020304" pitchFamily="18" charset="0"/>
              </a:rPr>
              <a:t>.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CONTINUE</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7" name="Google Shape;227;p28">
            <a:extLst>
              <a:ext uri="{FF2B5EF4-FFF2-40B4-BE49-F238E27FC236}">
                <a16:creationId xmlns:a16="http://schemas.microsoft.com/office/drawing/2014/main" id="{F9270BB1-02DA-E05C-78B5-71C1E323F054}"/>
              </a:ext>
            </a:extLst>
          </p:cNvPr>
          <p:cNvSpPr txBox="1">
            <a:spLocks noGrp="1" noChangeAspect="1"/>
          </p:cNvSpPr>
          <p:nvPr>
            <p:ph type="subTitle" idx="3"/>
          </p:nvPr>
        </p:nvSpPr>
        <p:spPr>
          <a:xfrm>
            <a:off x="5936974" y="960524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0E98B159-73C1-3840-775A-5A519278E0B0}"/>
              </a:ext>
            </a:extLst>
          </p:cNvPr>
          <p:cNvSpPr txBox="1">
            <a:spLocks noChangeAspect="1"/>
          </p:cNvSpPr>
          <p:nvPr/>
        </p:nvSpPr>
        <p:spPr>
          <a:xfrm>
            <a:off x="95526" y="4599609"/>
            <a:ext cx="6789487" cy="382092"/>
          </a:xfrm>
          <a:prstGeom prst="rect">
            <a:avLst/>
          </a:prstGeom>
          <a:noFill/>
        </p:spPr>
        <p:txBody>
          <a:bodyPr wrap="none" rtlCol="0">
            <a:spAutoFit/>
          </a:bodyPr>
          <a:lstStyle/>
          <a:p>
            <a:pPr marL="0" marR="0">
              <a:lnSpc>
                <a:spcPct val="150000"/>
              </a:lnSpc>
              <a:spcBef>
                <a:spcPts val="10"/>
              </a:spcBef>
              <a:spcAft>
                <a:spcPts val="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2. </a:t>
            </a:r>
            <a:r>
              <a:rPr lang="en-US" kern="100">
                <a:effectLst/>
                <a:latin typeface="Calibri" panose="020F0502020204030204" pitchFamily="34" charset="0"/>
                <a:ea typeface="Calibri" panose="020F0502020204030204" pitchFamily="34" charset="0"/>
                <a:cs typeface="Times New Roman" panose="02020603050405020304" pitchFamily="18" charset="0"/>
              </a:rPr>
              <a:t>What is not working for our team, that we should </a:t>
            </a:r>
            <a:r>
              <a:rPr lang="en-US" b="1" kern="10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STOP</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p:txBody>
      </p:sp>
      <p:sp>
        <p:nvSpPr>
          <p:cNvPr id="9" name="TextBox 8">
            <a:extLst>
              <a:ext uri="{FF2B5EF4-FFF2-40B4-BE49-F238E27FC236}">
                <a16:creationId xmlns:a16="http://schemas.microsoft.com/office/drawing/2014/main" id="{723339C3-0438-438E-DFE2-0AB5B9123534}"/>
              </a:ext>
            </a:extLst>
          </p:cNvPr>
          <p:cNvSpPr txBox="1"/>
          <p:nvPr/>
        </p:nvSpPr>
        <p:spPr>
          <a:xfrm>
            <a:off x="231913" y="92765"/>
            <a:ext cx="6950765" cy="1446550"/>
          </a:xfrm>
          <a:prstGeom prst="rect">
            <a:avLst/>
          </a:prstGeom>
          <a:noFill/>
        </p:spPr>
        <p:txBody>
          <a:bodyPr wrap="square" numCol="2">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Retrospective</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endParaRPr lang="en-US" sz="16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DCDE822-537F-E8AF-04BC-D774F2B39CEF}"/>
              </a:ext>
            </a:extLst>
          </p:cNvPr>
          <p:cNvSpPr txBox="1"/>
          <p:nvPr/>
        </p:nvSpPr>
        <p:spPr>
          <a:xfrm>
            <a:off x="107122" y="6788936"/>
            <a:ext cx="7356501"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3. </a:t>
            </a:r>
            <a:r>
              <a:rPr lang="en-US" kern="100">
                <a:effectLst/>
                <a:latin typeface="Calibri" panose="020F0502020204030204" pitchFamily="34" charset="0"/>
                <a:ea typeface="Calibri" panose="020F0502020204030204" pitchFamily="34" charset="0"/>
                <a:cs typeface="Times New Roman" panose="02020603050405020304" pitchFamily="18" charset="0"/>
              </a:rPr>
              <a:t>What do we want to try doing as a team, that we should </a:t>
            </a:r>
            <a:r>
              <a:rPr lang="en-US" b="1" kern="100">
                <a:solidFill>
                  <a:srgbClr val="006600"/>
                </a:solidFill>
                <a:effectLst/>
                <a:latin typeface="Calibri" panose="020F0502020204030204" pitchFamily="34" charset="0"/>
                <a:ea typeface="Calibri" panose="020F0502020204030204" pitchFamily="34" charset="0"/>
                <a:cs typeface="Times New Roman" panose="02020603050405020304" pitchFamily="18" charset="0"/>
              </a:rPr>
              <a:t>START</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r>
              <a:rPr lang="en-US" kern="100">
                <a:latin typeface="Calibri" panose="020F0502020204030204" pitchFamily="34" charset="0"/>
                <a:cs typeface="Times New Roman" panose="02020603050405020304" pitchFamily="18" charset="0"/>
              </a:rPr>
              <a:t>     For Each thing we want to </a:t>
            </a:r>
            <a:r>
              <a:rPr lang="en-US" b="1" kern="100">
                <a:solidFill>
                  <a:schemeClr val="tx2">
                    <a:lumMod val="75000"/>
                  </a:schemeClr>
                </a:solidFill>
                <a:latin typeface="Calibri" panose="020F0502020204030204" pitchFamily="34" charset="0"/>
                <a:cs typeface="Times New Roman" panose="02020603050405020304" pitchFamily="18" charset="0"/>
              </a:rPr>
              <a:t>stop</a:t>
            </a:r>
            <a:r>
              <a:rPr lang="en-US" kern="100">
                <a:latin typeface="Calibri" panose="020F0502020204030204" pitchFamily="34" charset="0"/>
                <a:cs typeface="Times New Roman" panose="02020603050405020304" pitchFamily="18" charset="0"/>
              </a:rPr>
              <a:t> doing, we should have a thing to </a:t>
            </a:r>
            <a:r>
              <a:rPr lang="en-US" b="1" kern="100">
                <a:solidFill>
                  <a:srgbClr val="006600"/>
                </a:solidFill>
                <a:latin typeface="Calibri" panose="020F0502020204030204" pitchFamily="34" charset="0"/>
                <a:cs typeface="Times New Roman" panose="02020603050405020304" pitchFamily="18" charset="0"/>
              </a:rPr>
              <a:t>start</a:t>
            </a:r>
            <a:r>
              <a:rPr lang="en-US" kern="100">
                <a:latin typeface="Calibri" panose="020F0502020204030204" pitchFamily="34" charset="0"/>
                <a:cs typeface="Times New Roman" panose="02020603050405020304" pitchFamily="18" charset="0"/>
              </a:rPr>
              <a:t> that solves the issue!</a:t>
            </a:r>
            <a:endParaRPr lang="en-US"/>
          </a:p>
        </p:txBody>
      </p:sp>
      <p:sp>
        <p:nvSpPr>
          <p:cNvPr id="12" name="TextBox 11">
            <a:extLst>
              <a:ext uri="{FF2B5EF4-FFF2-40B4-BE49-F238E27FC236}">
                <a16:creationId xmlns:a16="http://schemas.microsoft.com/office/drawing/2014/main" id="{956B6F78-DD9E-AABC-1F96-17C032012215}"/>
              </a:ext>
            </a:extLst>
          </p:cNvPr>
          <p:cNvSpPr txBox="1"/>
          <p:nvPr/>
        </p:nvSpPr>
        <p:spPr>
          <a:xfrm>
            <a:off x="185532" y="2879402"/>
            <a:ext cx="7209182" cy="174339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should continue researching and planning the design for our robot, working well as a team, and getting the work we need to done </a:t>
            </a:r>
          </a:p>
        </p:txBody>
      </p:sp>
      <p:sp>
        <p:nvSpPr>
          <p:cNvPr id="13" name="TextBox 12">
            <a:extLst>
              <a:ext uri="{FF2B5EF4-FFF2-40B4-BE49-F238E27FC236}">
                <a16:creationId xmlns:a16="http://schemas.microsoft.com/office/drawing/2014/main" id="{188EE1A6-4171-CC07-2199-37A1F02FD8C8}"/>
              </a:ext>
            </a:extLst>
          </p:cNvPr>
          <p:cNvSpPr txBox="1"/>
          <p:nvPr/>
        </p:nvSpPr>
        <p:spPr>
          <a:xfrm>
            <a:off x="182848" y="5032035"/>
            <a:ext cx="7209182" cy="176162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should stop getting off task. We should stop rushing ahead and figure out what each thing we will do before we start building. We could improve communication on where were at with the process.</a:t>
            </a:r>
          </a:p>
        </p:txBody>
      </p:sp>
      <p:sp>
        <p:nvSpPr>
          <p:cNvPr id="15" name="TextBox 14">
            <a:extLst>
              <a:ext uri="{FF2B5EF4-FFF2-40B4-BE49-F238E27FC236}">
                <a16:creationId xmlns:a16="http://schemas.microsoft.com/office/drawing/2014/main" id="{7A867F19-A273-A518-B29C-93FD53FC2A5A}"/>
              </a:ext>
            </a:extLst>
          </p:cNvPr>
          <p:cNvSpPr txBox="1"/>
          <p:nvPr/>
        </p:nvSpPr>
        <p:spPr>
          <a:xfrm>
            <a:off x="914400" y="1104899"/>
            <a:ext cx="2431775" cy="3810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92500" lnSpcReduction="20000"/>
          </a:bodyPr>
          <a:lstStyle/>
          <a:p>
            <a:r>
              <a:rPr lang="en-US" sz="2500" b="1" err="1">
                <a:latin typeface="Roboto"/>
                <a:ea typeface="Roboto"/>
                <a:cs typeface="Roboto"/>
              </a:rPr>
              <a:t>TyDoMaL</a:t>
            </a:r>
            <a:endParaRPr lang="en-US" err="1"/>
          </a:p>
        </p:txBody>
      </p:sp>
      <p:sp>
        <p:nvSpPr>
          <p:cNvPr id="16" name="TextBox 15">
            <a:extLst>
              <a:ext uri="{FF2B5EF4-FFF2-40B4-BE49-F238E27FC236}">
                <a16:creationId xmlns:a16="http://schemas.microsoft.com/office/drawing/2014/main" id="{4073546D-E51D-BB14-563B-8BC1FA897AD3}"/>
              </a:ext>
            </a:extLst>
          </p:cNvPr>
          <p:cNvSpPr txBox="1"/>
          <p:nvPr/>
        </p:nvSpPr>
        <p:spPr>
          <a:xfrm>
            <a:off x="1106558" y="655983"/>
            <a:ext cx="2246242" cy="390938"/>
          </a:xfrm>
          <a:prstGeom prst="rect">
            <a:avLst/>
          </a:prstGeom>
          <a:solidFill>
            <a:schemeClr val="bg1"/>
          </a:solidFill>
          <a:ln>
            <a:solidFill>
              <a:schemeClr val="accent1">
                <a:lumMod val="50000"/>
              </a:schemeClr>
            </a:solidFill>
          </a:ln>
        </p:spPr>
        <p:txBody>
          <a:bodyPr wrap="square" lIns="91440" tIns="45720" rIns="91440" bIns="45720" rtlCol="0" anchor="t">
            <a:normAutofit/>
          </a:bodyPr>
          <a:lstStyle/>
          <a:p>
            <a:r>
              <a:rPr lang="en-US" sz="1600"/>
              <a:t>1</a:t>
            </a:r>
          </a:p>
        </p:txBody>
      </p:sp>
      <p:sp>
        <p:nvSpPr>
          <p:cNvPr id="17" name="TextBox 16">
            <a:extLst>
              <a:ext uri="{FF2B5EF4-FFF2-40B4-BE49-F238E27FC236}">
                <a16:creationId xmlns:a16="http://schemas.microsoft.com/office/drawing/2014/main" id="{1BEBFADA-1606-5451-C3C8-2B94FB239B05}"/>
              </a:ext>
            </a:extLst>
          </p:cNvPr>
          <p:cNvSpPr txBox="1"/>
          <p:nvPr/>
        </p:nvSpPr>
        <p:spPr>
          <a:xfrm>
            <a:off x="3717235" y="722243"/>
            <a:ext cx="3611217" cy="8282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Dontae Brown</a:t>
            </a:r>
          </a:p>
          <a:p>
            <a:r>
              <a:rPr lang="en-US" sz="1600"/>
              <a:t>Tyler Painter</a:t>
            </a:r>
          </a:p>
          <a:p>
            <a:r>
              <a:rPr lang="en-US" sz="1600"/>
              <a:t>Alice Schutt</a:t>
            </a:r>
          </a:p>
        </p:txBody>
      </p:sp>
      <p:sp>
        <p:nvSpPr>
          <p:cNvPr id="18" name="TextBox 17">
            <a:extLst>
              <a:ext uri="{FF2B5EF4-FFF2-40B4-BE49-F238E27FC236}">
                <a16:creationId xmlns:a16="http://schemas.microsoft.com/office/drawing/2014/main" id="{504C8CD1-C84D-BE0A-AD00-49310D3EF36E}"/>
              </a:ext>
            </a:extLst>
          </p:cNvPr>
          <p:cNvSpPr txBox="1"/>
          <p:nvPr/>
        </p:nvSpPr>
        <p:spPr>
          <a:xfrm>
            <a:off x="6453810" y="951506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8</a:t>
            </a:r>
          </a:p>
        </p:txBody>
      </p:sp>
      <p:sp>
        <p:nvSpPr>
          <p:cNvPr id="20" name="Google Shape;227;p28">
            <a:extLst>
              <a:ext uri="{FF2B5EF4-FFF2-40B4-BE49-F238E27FC236}">
                <a16:creationId xmlns:a16="http://schemas.microsoft.com/office/drawing/2014/main" id="{0E63D0E4-1F6C-17B3-F499-9D74FF0A45ED}"/>
              </a:ext>
            </a:extLst>
          </p:cNvPr>
          <p:cNvSpPr txBox="1">
            <a:spLocks noChangeAspect="1"/>
          </p:cNvSpPr>
          <p:nvPr/>
        </p:nvSpPr>
        <p:spPr>
          <a:xfrm>
            <a:off x="3863010" y="9625125"/>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Date:</a:t>
            </a:r>
          </a:p>
        </p:txBody>
      </p:sp>
      <p:sp>
        <p:nvSpPr>
          <p:cNvPr id="21" name="TextBox 20">
            <a:extLst>
              <a:ext uri="{FF2B5EF4-FFF2-40B4-BE49-F238E27FC236}">
                <a16:creationId xmlns:a16="http://schemas.microsoft.com/office/drawing/2014/main" id="{EE6FC36D-0CD8-3B29-F052-1A5CFF741670}"/>
              </a:ext>
            </a:extLst>
          </p:cNvPr>
          <p:cNvSpPr txBox="1"/>
          <p:nvPr/>
        </p:nvSpPr>
        <p:spPr>
          <a:xfrm>
            <a:off x="4359965" y="9508435"/>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08/29/2025</a:t>
            </a:r>
          </a:p>
        </p:txBody>
      </p:sp>
      <p:sp>
        <p:nvSpPr>
          <p:cNvPr id="7" name="TextBox 6">
            <a:extLst>
              <a:ext uri="{FF2B5EF4-FFF2-40B4-BE49-F238E27FC236}">
                <a16:creationId xmlns:a16="http://schemas.microsoft.com/office/drawing/2014/main" id="{976FC5E4-5EDA-22B2-5D50-D24DC21D0405}"/>
              </a:ext>
            </a:extLst>
          </p:cNvPr>
          <p:cNvSpPr txBox="1"/>
          <p:nvPr/>
        </p:nvSpPr>
        <p:spPr>
          <a:xfrm>
            <a:off x="285989" y="7301622"/>
            <a:ext cx="7209182" cy="176162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can stay on task better by focusing on our respective roles, by keeping each other accountable. We should try to figure out if something works before wasting time building it, by making small prototypes to test ideas.</a:t>
            </a:r>
          </a:p>
        </p:txBody>
      </p:sp>
    </p:spTree>
    <p:extLst>
      <p:ext uri="{BB962C8B-B14F-4D97-AF65-F5344CB8AC3E}">
        <p14:creationId xmlns:p14="http://schemas.microsoft.com/office/powerpoint/2010/main" val="2052619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36D99592-DA99-5FA0-0DF6-2CFBB45F55D6}"/>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89C8A9C3-D31F-11C4-7F46-51D7908174DE}"/>
              </a:ext>
            </a:extLst>
          </p:cNvPr>
          <p:cNvSpPr txBox="1">
            <a:spLocks/>
          </p:cNvSpPr>
          <p:nvPr/>
        </p:nvSpPr>
        <p:spPr>
          <a:xfrm>
            <a:off x="126511" y="9052560"/>
            <a:ext cx="7321211" cy="1388842"/>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4.     Demonstrate the product that you produced this sprint.</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227" name="Google Shape;227;p28">
            <a:extLst>
              <a:ext uri="{FF2B5EF4-FFF2-40B4-BE49-F238E27FC236}">
                <a16:creationId xmlns:a16="http://schemas.microsoft.com/office/drawing/2014/main" id="{D675C591-03B0-327E-6CA5-F9DEBA83AEA3}"/>
              </a:ext>
            </a:extLst>
          </p:cNvPr>
          <p:cNvSpPr txBox="1">
            <a:spLocks noGrp="1"/>
          </p:cNvSpPr>
          <p:nvPr>
            <p:ph type="subTitle" idx="3"/>
          </p:nvPr>
        </p:nvSpPr>
        <p:spPr>
          <a:xfrm>
            <a:off x="5962694" y="9552239"/>
            <a:ext cx="795916" cy="50616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2" name="TextBox 1">
            <a:extLst>
              <a:ext uri="{FF2B5EF4-FFF2-40B4-BE49-F238E27FC236}">
                <a16:creationId xmlns:a16="http://schemas.microsoft.com/office/drawing/2014/main" id="{928D90BF-A0AE-6D1A-846B-3C62A2C6F579}"/>
              </a:ext>
            </a:extLst>
          </p:cNvPr>
          <p:cNvSpPr txBox="1">
            <a:spLocks noChangeAspect="1"/>
          </p:cNvSpPr>
          <p:nvPr/>
        </p:nvSpPr>
        <p:spPr>
          <a:xfrm>
            <a:off x="126500" y="1697528"/>
            <a:ext cx="7645900" cy="1696618"/>
          </a:xfrm>
          <a:prstGeom prst="rect">
            <a:avLst/>
          </a:prstGeom>
          <a:noFill/>
        </p:spPr>
        <p:txBody>
          <a:bodyPr wrap="square">
            <a:spAutoFit/>
          </a:bodyPr>
          <a:lstStyle/>
          <a:p>
            <a:pPr marL="342900" marR="0" lvl="0" indent="-342900">
              <a:spcBef>
                <a:spcPts val="0"/>
              </a:spcBef>
              <a:spcAft>
                <a:spcPts val="0"/>
              </a:spcAft>
              <a:buFont typeface="+mj-lt"/>
              <a:buAutoNum type="arabicPeriod"/>
            </a:pPr>
            <a:r>
              <a:rPr lang="en-US" sz="1600" b="0" i="0" u="none" strike="noStrike">
                <a:solidFill>
                  <a:srgbClr val="000000"/>
                </a:solidFill>
                <a:effectLst/>
                <a:latin typeface="Calibri" panose="020F0502020204030204" pitchFamily="34" charset="0"/>
                <a:cs typeface="Calibri" panose="020F0502020204030204" pitchFamily="34" charset="0"/>
              </a:rPr>
              <a:t>Using complete sentences, give a summary of what your team accomplished this sprint. Also, identify which </a:t>
            </a:r>
            <a:r>
              <a:rPr lang="en-US" sz="1600" b="1" i="0" u="none" strike="noStrike">
                <a:solidFill>
                  <a:srgbClr val="000000"/>
                </a:solidFill>
                <a:effectLst/>
                <a:latin typeface="Calibri" panose="020F0502020204030204" pitchFamily="34" charset="0"/>
                <a:cs typeface="Calibri" panose="020F0502020204030204" pitchFamily="34" charset="0"/>
              </a:rPr>
              <a:t>product backlog </a:t>
            </a:r>
            <a:r>
              <a:rPr lang="en-US" sz="1600" b="0" i="0" u="none" strike="noStrike">
                <a:solidFill>
                  <a:srgbClr val="000000"/>
                </a:solidFill>
                <a:effectLst/>
                <a:latin typeface="Calibri" panose="020F0502020204030204" pitchFamily="34" charset="0"/>
                <a:cs typeface="Calibri" panose="020F0502020204030204" pitchFamily="34" charset="0"/>
              </a:rPr>
              <a:t>items you fully completed:</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FF9ED59E-F695-27C5-A65C-2ABE339DDE73}"/>
              </a:ext>
            </a:extLst>
          </p:cNvPr>
          <p:cNvSpPr txBox="1"/>
          <p:nvPr/>
        </p:nvSpPr>
        <p:spPr>
          <a:xfrm>
            <a:off x="92765" y="6135756"/>
            <a:ext cx="7169427" cy="584775"/>
          </a:xfrm>
          <a:prstGeom prst="rect">
            <a:avLst/>
          </a:prstGeom>
          <a:noFill/>
        </p:spPr>
        <p:txBody>
          <a:bodyPr wrap="square" rtlCol="0">
            <a:spAutoFit/>
          </a:bodyPr>
          <a:lstStyle/>
          <a:p>
            <a:pPr marL="396875" marR="0" lvl="0" indent="-396875">
              <a:spcBef>
                <a:spcPts val="0"/>
              </a:spcBef>
              <a:spcAft>
                <a:spcPts val="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3.     </a:t>
            </a:r>
            <a:r>
              <a:rPr lang="en-US" sz="1600" kern="100">
                <a:effectLst/>
                <a:latin typeface="Calibri" panose="020F0502020204030204" pitchFamily="34" charset="0"/>
                <a:ea typeface="Calibri" panose="020F0502020204030204" pitchFamily="34" charset="0"/>
                <a:cs typeface="Times New Roman" panose="02020603050405020304" pitchFamily="18" charset="0"/>
              </a:rPr>
              <a:t>What sprint backlog items do you need to move back to your product backlog</a:t>
            </a:r>
            <a:r>
              <a:rPr lang="en-US" sz="1600" kern="100">
                <a:latin typeface="Calibri" panose="020F0502020204030204" pitchFamily="34" charset="0"/>
                <a:ea typeface="Calibri" panose="020F0502020204030204" pitchFamily="34" charset="0"/>
                <a:cs typeface="Times New Roman" panose="02020603050405020304" pitchFamily="18" charset="0"/>
              </a:rPr>
              <a:t>? Put them in order of priority, highest priority should be at the top of the list.</a:t>
            </a:r>
            <a:endParaRPr lang="en-US" sz="1400" b="1"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F0BDF11-21A3-ECF3-2FD5-1A2D44CADC2E}"/>
              </a:ext>
            </a:extLst>
          </p:cNvPr>
          <p:cNvSpPr txBox="1"/>
          <p:nvPr/>
        </p:nvSpPr>
        <p:spPr>
          <a:xfrm>
            <a:off x="154991" y="140174"/>
            <a:ext cx="3608254" cy="1270476"/>
          </a:xfrm>
          <a:prstGeom prst="rect">
            <a:avLst/>
          </a:prstGeom>
          <a:noFill/>
        </p:spPr>
        <p:txBody>
          <a:bodyPr wrap="square" rtlCol="0">
            <a:spAutoFit/>
          </a:bodyPr>
          <a:lstStyle/>
          <a:p>
            <a:pPr marL="0" marR="0">
              <a:lnSpc>
                <a:spcPct val="107000"/>
              </a:lnSpc>
              <a:spcBef>
                <a:spcPts val="0"/>
              </a:spcBef>
              <a:spcAft>
                <a:spcPts val="800"/>
              </a:spcAft>
            </a:pPr>
            <a:r>
              <a:rPr lang="en-US" sz="2400" b="1"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24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 </a:t>
            </a:r>
          </a:p>
          <a:p>
            <a:pPr marL="0" marR="0">
              <a:lnSpc>
                <a:spcPct val="107000"/>
              </a:lnSpc>
              <a:spcBef>
                <a:spcPts val="0"/>
              </a:spcBef>
              <a:spcAft>
                <a:spcPts val="800"/>
              </a:spcAft>
            </a:pPr>
            <a:r>
              <a:rPr lang="en-US" sz="18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Team:</a:t>
            </a:r>
            <a:endParaRPr lang="en-US" sz="1800">
              <a:solidFill>
                <a:schemeClr val="tx1">
                  <a:lumMod val="65000"/>
                  <a:lumOff val="35000"/>
                </a:schemeClr>
              </a:solidFill>
            </a:endParaRPr>
          </a:p>
        </p:txBody>
      </p:sp>
      <p:sp>
        <p:nvSpPr>
          <p:cNvPr id="8" name="TextBox 7">
            <a:extLst>
              <a:ext uri="{FF2B5EF4-FFF2-40B4-BE49-F238E27FC236}">
                <a16:creationId xmlns:a16="http://schemas.microsoft.com/office/drawing/2014/main" id="{4907396F-8E9F-38A3-0C16-E9A224524945}"/>
              </a:ext>
            </a:extLst>
          </p:cNvPr>
          <p:cNvSpPr txBox="1"/>
          <p:nvPr/>
        </p:nvSpPr>
        <p:spPr>
          <a:xfrm>
            <a:off x="3301538" y="601178"/>
            <a:ext cx="4179314" cy="373757"/>
          </a:xfrm>
          <a:prstGeom prst="rect">
            <a:avLst/>
          </a:prstGeom>
          <a:noFill/>
        </p:spPr>
        <p:txBody>
          <a:bodyPr wrap="square" rtlCol="0">
            <a:spAutoFit/>
          </a:bodyPr>
          <a:lstStyle/>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800">
              <a:solidFill>
                <a:schemeClr val="tx1">
                  <a:lumMod val="65000"/>
                  <a:lumOff val="35000"/>
                </a:schemeClr>
              </a:solidFill>
            </a:endParaRPr>
          </a:p>
        </p:txBody>
      </p:sp>
      <p:sp>
        <p:nvSpPr>
          <p:cNvPr id="13" name="TextBox 12">
            <a:extLst>
              <a:ext uri="{FF2B5EF4-FFF2-40B4-BE49-F238E27FC236}">
                <a16:creationId xmlns:a16="http://schemas.microsoft.com/office/drawing/2014/main" id="{F6DCB44D-C728-3340-49FC-BF43361EF10B}"/>
              </a:ext>
            </a:extLst>
          </p:cNvPr>
          <p:cNvSpPr txBox="1">
            <a:spLocks noGrp="1" noRot="1" noChangeAspect="1" noMove="1" noResize="1" noEditPoints="1" noAdjustHandles="1" noChangeArrowheads="1" noChangeShapeType="1"/>
          </p:cNvSpPr>
          <p:nvPr/>
        </p:nvSpPr>
        <p:spPr>
          <a:xfrm>
            <a:off x="126500" y="4023284"/>
            <a:ext cx="7645900" cy="1635063"/>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2.     Using complete sentences, tell me what your sprint goal was, did you meet that goal this sprint, and why you did or did not meet that goal:</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390CEAAD-667D-38C4-55B1-627A6AC3DCC3}"/>
              </a:ext>
            </a:extLst>
          </p:cNvPr>
          <p:cNvSpPr txBox="1"/>
          <p:nvPr/>
        </p:nvSpPr>
        <p:spPr>
          <a:xfrm>
            <a:off x="1133062" y="602975"/>
            <a:ext cx="210046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1</a:t>
            </a:r>
          </a:p>
        </p:txBody>
      </p:sp>
      <p:sp>
        <p:nvSpPr>
          <p:cNvPr id="15" name="TextBox 14">
            <a:extLst>
              <a:ext uri="{FF2B5EF4-FFF2-40B4-BE49-F238E27FC236}">
                <a16:creationId xmlns:a16="http://schemas.microsoft.com/office/drawing/2014/main" id="{4B2165A0-C7A8-AA39-EE2E-EC3216EDDC1E}"/>
              </a:ext>
            </a:extLst>
          </p:cNvPr>
          <p:cNvSpPr txBox="1"/>
          <p:nvPr/>
        </p:nvSpPr>
        <p:spPr>
          <a:xfrm>
            <a:off x="914400" y="1106558"/>
            <a:ext cx="23058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2300" b="1" err="1">
                <a:latin typeface="Roboto"/>
                <a:ea typeface="Roboto"/>
                <a:cs typeface="Roboto"/>
              </a:rPr>
              <a:t>TyDoMaL</a:t>
            </a:r>
            <a:endParaRPr lang="en-US" sz="2300" err="1">
              <a:latin typeface="Roboto"/>
              <a:ea typeface="Roboto"/>
              <a:cs typeface="Roboto"/>
            </a:endParaRPr>
          </a:p>
        </p:txBody>
      </p:sp>
      <p:sp>
        <p:nvSpPr>
          <p:cNvPr id="16" name="TextBox 15">
            <a:extLst>
              <a:ext uri="{FF2B5EF4-FFF2-40B4-BE49-F238E27FC236}">
                <a16:creationId xmlns:a16="http://schemas.microsoft.com/office/drawing/2014/main" id="{8BFC0506-DF72-C0D4-E023-88ECE34E8167}"/>
              </a:ext>
            </a:extLst>
          </p:cNvPr>
          <p:cNvSpPr txBox="1"/>
          <p:nvPr/>
        </p:nvSpPr>
        <p:spPr>
          <a:xfrm>
            <a:off x="3412437" y="947532"/>
            <a:ext cx="3955772" cy="602972"/>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77500" lnSpcReduction="20000"/>
          </a:bodyPr>
          <a:lstStyle/>
          <a:p>
            <a:r>
              <a:rPr lang="en-US" sz="1600"/>
              <a:t>Alice Schutt</a:t>
            </a:r>
          </a:p>
          <a:p>
            <a:r>
              <a:rPr lang="en-US" sz="1600"/>
              <a:t>Dontae Brown</a:t>
            </a:r>
          </a:p>
          <a:p>
            <a:r>
              <a:rPr lang="en-US" sz="1600"/>
              <a:t>Tyler Painter</a:t>
            </a:r>
          </a:p>
        </p:txBody>
      </p:sp>
      <p:sp>
        <p:nvSpPr>
          <p:cNvPr id="6" name="TextBox 5">
            <a:extLst>
              <a:ext uri="{FF2B5EF4-FFF2-40B4-BE49-F238E27FC236}">
                <a16:creationId xmlns:a16="http://schemas.microsoft.com/office/drawing/2014/main" id="{1A80D3CE-A6E6-28B4-7A68-DCC9E308578A}"/>
              </a:ext>
            </a:extLst>
          </p:cNvPr>
          <p:cNvSpPr txBox="1"/>
          <p:nvPr/>
        </p:nvSpPr>
        <p:spPr>
          <a:xfrm>
            <a:off x="198784" y="4647586"/>
            <a:ext cx="7209182" cy="148424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sprint goal was to make the base of a robot, the drivetrain, and to test and evaluate it. Also, to code and build the controller code. We did meet this goal because we made the base, the drivetrain, did some testing, some coding, and built a basic controller code.</a:t>
            </a:r>
          </a:p>
        </p:txBody>
      </p:sp>
      <p:sp>
        <p:nvSpPr>
          <p:cNvPr id="5" name="TextBox 4">
            <a:extLst>
              <a:ext uri="{FF2B5EF4-FFF2-40B4-BE49-F238E27FC236}">
                <a16:creationId xmlns:a16="http://schemas.microsoft.com/office/drawing/2014/main" id="{C3439195-884F-852A-EACE-C4DFA506330E}"/>
              </a:ext>
            </a:extLst>
          </p:cNvPr>
          <p:cNvSpPr txBox="1"/>
          <p:nvPr/>
        </p:nvSpPr>
        <p:spPr>
          <a:xfrm>
            <a:off x="198784" y="2279373"/>
            <a:ext cx="7209182" cy="172278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During this sprint we have completed the researching and building of the drivetrain. We have also created a plan for the skills, began testing the drivetrain, and did a little coding of the drivetrain.</a:t>
            </a:r>
          </a:p>
        </p:txBody>
      </p:sp>
      <p:sp>
        <p:nvSpPr>
          <p:cNvPr id="12" name="TextBox 11">
            <a:extLst>
              <a:ext uri="{FF2B5EF4-FFF2-40B4-BE49-F238E27FC236}">
                <a16:creationId xmlns:a16="http://schemas.microsoft.com/office/drawing/2014/main" id="{A967D540-E53F-1F16-7830-BEC5F70F672C}"/>
              </a:ext>
            </a:extLst>
          </p:cNvPr>
          <p:cNvSpPr txBox="1"/>
          <p:nvPr/>
        </p:nvSpPr>
        <p:spPr>
          <a:xfrm>
            <a:off x="212036" y="6705600"/>
            <a:ext cx="7209182" cy="23058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No specific backlog items, but we want to focus on more testing and build on the controller code more. We also might need to add more sensors in the future. </a:t>
            </a:r>
          </a:p>
        </p:txBody>
      </p:sp>
      <p:sp>
        <p:nvSpPr>
          <p:cNvPr id="18" name="TextBox 17">
            <a:extLst>
              <a:ext uri="{FF2B5EF4-FFF2-40B4-BE49-F238E27FC236}">
                <a16:creationId xmlns:a16="http://schemas.microsoft.com/office/drawing/2014/main" id="{47D00091-8D8E-E584-997B-62339C43C825}"/>
              </a:ext>
            </a:extLst>
          </p:cNvPr>
          <p:cNvSpPr txBox="1"/>
          <p:nvPr/>
        </p:nvSpPr>
        <p:spPr>
          <a:xfrm>
            <a:off x="6493566" y="9448801"/>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9</a:t>
            </a:r>
          </a:p>
        </p:txBody>
      </p:sp>
    </p:spTree>
    <p:extLst>
      <p:ext uri="{BB962C8B-B14F-4D97-AF65-F5344CB8AC3E}">
        <p14:creationId xmlns:p14="http://schemas.microsoft.com/office/powerpoint/2010/main" val="3078592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a:extLst>
            <a:ext uri="{FF2B5EF4-FFF2-40B4-BE49-F238E27FC236}">
              <a16:creationId xmlns:a16="http://schemas.microsoft.com/office/drawing/2014/main" id="{C060D083-E059-D9F5-8F82-02E914B753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9D9FCDC-E9B7-8117-B103-B6932AA41025}"/>
              </a:ext>
            </a:extLst>
          </p:cNvPr>
          <p:cNvSpPr txBox="1"/>
          <p:nvPr/>
        </p:nvSpPr>
        <p:spPr>
          <a:xfrm>
            <a:off x="123669" y="1233481"/>
            <a:ext cx="7483125" cy="636008"/>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b="1" kern="100">
                <a:effectLst/>
                <a:latin typeface="Calibri" panose="020F0502020204030204" pitchFamily="34" charset="0"/>
                <a:ea typeface="Calibri" panose="020F0502020204030204" pitchFamily="34" charset="0"/>
                <a:cs typeface="Times New Roman" panose="02020603050405020304" pitchFamily="18" charset="0"/>
              </a:rPr>
              <a:t>Product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(at the start of this sprint, what is your product backlog):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ED6893F-60D9-66B5-CC4D-67BD80C02AC2}"/>
              </a:ext>
            </a:extLst>
          </p:cNvPr>
          <p:cNvSpPr txBox="1"/>
          <p:nvPr/>
        </p:nvSpPr>
        <p:spPr>
          <a:xfrm>
            <a:off x="3356175" y="607508"/>
            <a:ext cx="3734873" cy="342466"/>
          </a:xfrm>
          <a:prstGeom prst="rect">
            <a:avLst/>
          </a:prstGeom>
          <a:noFill/>
        </p:spPr>
        <p:txBody>
          <a:bodyPr wrap="square" rtlCol="0">
            <a:spAutoFit/>
          </a:bodyPr>
          <a:lstStyle/>
          <a:p>
            <a:pPr marL="0" marR="0">
              <a:lnSpc>
                <a:spcPct val="107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600">
              <a:solidFill>
                <a:schemeClr val="tx1">
                  <a:lumMod val="65000"/>
                  <a:lumOff val="35000"/>
                </a:schemeClr>
              </a:solidFill>
            </a:endParaRPr>
          </a:p>
        </p:txBody>
      </p:sp>
      <p:sp>
        <p:nvSpPr>
          <p:cNvPr id="8" name="TextBox 7">
            <a:extLst>
              <a:ext uri="{FF2B5EF4-FFF2-40B4-BE49-F238E27FC236}">
                <a16:creationId xmlns:a16="http://schemas.microsoft.com/office/drawing/2014/main" id="{A4C414B2-6708-CA9F-21F5-C7FDEFE5E186}"/>
              </a:ext>
            </a:extLst>
          </p:cNvPr>
          <p:cNvSpPr txBox="1"/>
          <p:nvPr/>
        </p:nvSpPr>
        <p:spPr>
          <a:xfrm>
            <a:off x="225286" y="4200939"/>
            <a:ext cx="7142923" cy="7520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sprint goal is to get a strafe code done and to build and test the intake mechanism also maybe start the autonomous as well as maybe start the output.</a:t>
            </a:r>
          </a:p>
        </p:txBody>
      </p:sp>
      <p:sp>
        <p:nvSpPr>
          <p:cNvPr id="9" name="TextBox 8">
            <a:extLst>
              <a:ext uri="{FF2B5EF4-FFF2-40B4-BE49-F238E27FC236}">
                <a16:creationId xmlns:a16="http://schemas.microsoft.com/office/drawing/2014/main" id="{82A64786-7C1B-6FB1-B9A8-27800BC5324E}"/>
              </a:ext>
            </a:extLst>
          </p:cNvPr>
          <p:cNvSpPr txBox="1"/>
          <p:nvPr/>
        </p:nvSpPr>
        <p:spPr>
          <a:xfrm>
            <a:off x="231912" y="1871868"/>
            <a:ext cx="7142923" cy="19812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Font typeface="Wingdings"/>
              <a:buChar char="Ø"/>
            </a:pPr>
            <a:r>
              <a:rPr lang="en-US" sz="1500" baseline="0">
                <a:latin typeface="Arial"/>
                <a:ea typeface="Arial"/>
                <a:cs typeface="Arial"/>
              </a:rPr>
              <a:t>Create the </a:t>
            </a:r>
            <a:r>
              <a:rPr lang="en-US" sz="1500"/>
              <a:t>top half of the robot</a:t>
            </a:r>
          </a:p>
          <a:p>
            <a:pPr marL="742950" lvl="1" indent="-285750">
              <a:buFont typeface="Courier New,monospace"/>
              <a:buChar char="o"/>
            </a:pPr>
            <a:r>
              <a:rPr lang="en-US" sz="1500"/>
              <a:t>Research the top half of the robot</a:t>
            </a:r>
          </a:p>
          <a:p>
            <a:pPr marL="742950" lvl="1" indent="-285750">
              <a:buFont typeface="Courier New,monospace"/>
              <a:buChar char="o"/>
            </a:pPr>
            <a:r>
              <a:rPr lang="en-US" sz="1500"/>
              <a:t>Create intake mechanism </a:t>
            </a:r>
          </a:p>
          <a:p>
            <a:pPr marL="742950" lvl="1" indent="-285750">
              <a:buFont typeface="Courier New,monospace"/>
              <a:buChar char="o"/>
            </a:pPr>
            <a:r>
              <a:rPr lang="en-US" sz="1500"/>
              <a:t>Create outtake mechanism</a:t>
            </a:r>
          </a:p>
          <a:p>
            <a:pPr marL="285750" lvl="0" indent="-285750" rtl="0">
              <a:buFont typeface="Wingdings"/>
              <a:buChar char="Ø"/>
            </a:pPr>
            <a:r>
              <a:rPr lang="en-US" sz="1500" baseline="0">
                <a:latin typeface="Arial"/>
                <a:ea typeface="Arial"/>
                <a:cs typeface="Arial"/>
              </a:rPr>
              <a:t>Coding</a:t>
            </a:r>
            <a:r>
              <a:rPr lang="en-US" sz="1500">
                <a:latin typeface="Arial"/>
                <a:ea typeface="Arial"/>
                <a:cs typeface="Arial"/>
              </a:rPr>
              <a:t>​</a:t>
            </a:r>
          </a:p>
          <a:p>
            <a:pPr marL="285750" lvl="0" indent="-285750" rtl="0">
              <a:buFont typeface="Wingdings"/>
              <a:buChar char="Ø"/>
            </a:pPr>
            <a:r>
              <a:rPr lang="en-US" sz="1500"/>
              <a:t>Testing</a:t>
            </a:r>
          </a:p>
        </p:txBody>
      </p:sp>
      <p:sp>
        <p:nvSpPr>
          <p:cNvPr id="10" name="TextBox 9">
            <a:extLst>
              <a:ext uri="{FF2B5EF4-FFF2-40B4-BE49-F238E27FC236}">
                <a16:creationId xmlns:a16="http://schemas.microsoft.com/office/drawing/2014/main" id="{958901D5-DB2C-D367-8D36-4B55B9575269}"/>
              </a:ext>
            </a:extLst>
          </p:cNvPr>
          <p:cNvSpPr txBox="1"/>
          <p:nvPr/>
        </p:nvSpPr>
        <p:spPr>
          <a:xfrm>
            <a:off x="123135" y="101600"/>
            <a:ext cx="6950765" cy="1692771"/>
          </a:xfrm>
          <a:prstGeom prst="rect">
            <a:avLst/>
          </a:prstGeom>
          <a:noFill/>
        </p:spPr>
        <p:txBody>
          <a:bodyPr wrap="square" numCol="1">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Plan (Sprint backlog and burndown)</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0DDA1FF8-E88C-E11A-9A15-2ED220BD83B5}"/>
              </a:ext>
            </a:extLst>
          </p:cNvPr>
          <p:cNvSpPr txBox="1"/>
          <p:nvPr/>
        </p:nvSpPr>
        <p:spPr>
          <a:xfrm>
            <a:off x="1013793" y="616226"/>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2</a:t>
            </a:r>
          </a:p>
        </p:txBody>
      </p:sp>
      <p:sp>
        <p:nvSpPr>
          <p:cNvPr id="12" name="TextBox 11">
            <a:extLst>
              <a:ext uri="{FF2B5EF4-FFF2-40B4-BE49-F238E27FC236}">
                <a16:creationId xmlns:a16="http://schemas.microsoft.com/office/drawing/2014/main" id="{F142B7D7-5231-C7FF-D553-8A1CAC3BBB2F}"/>
              </a:ext>
            </a:extLst>
          </p:cNvPr>
          <p:cNvSpPr txBox="1"/>
          <p:nvPr/>
        </p:nvSpPr>
        <p:spPr>
          <a:xfrm>
            <a:off x="852804" y="1049867"/>
            <a:ext cx="241852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err="1"/>
              <a:t>TyDoMal</a:t>
            </a:r>
          </a:p>
        </p:txBody>
      </p:sp>
      <p:sp>
        <p:nvSpPr>
          <p:cNvPr id="13" name="TextBox 12">
            <a:extLst>
              <a:ext uri="{FF2B5EF4-FFF2-40B4-BE49-F238E27FC236}">
                <a16:creationId xmlns:a16="http://schemas.microsoft.com/office/drawing/2014/main" id="{375AA77C-D327-8F19-EE97-95DCFA849794}"/>
              </a:ext>
            </a:extLst>
          </p:cNvPr>
          <p:cNvSpPr txBox="1"/>
          <p:nvPr/>
        </p:nvSpPr>
        <p:spPr>
          <a:xfrm>
            <a:off x="3478697" y="947529"/>
            <a:ext cx="3902763" cy="496957"/>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70000" lnSpcReduction="20000"/>
          </a:bodyPr>
          <a:lstStyle/>
          <a:p>
            <a:r>
              <a:rPr lang="en-US" sz="1600"/>
              <a:t>Dontae Brown</a:t>
            </a:r>
          </a:p>
          <a:p>
            <a:r>
              <a:rPr lang="en-US" sz="1600"/>
              <a:t>Marco Banuelos</a:t>
            </a:r>
          </a:p>
          <a:p>
            <a:r>
              <a:rPr lang="en-US" sz="1600"/>
              <a:t>Alice Schutt</a:t>
            </a:r>
          </a:p>
        </p:txBody>
      </p:sp>
      <p:sp>
        <p:nvSpPr>
          <p:cNvPr id="14" name="Google Shape;227;p28">
            <a:extLst>
              <a:ext uri="{FF2B5EF4-FFF2-40B4-BE49-F238E27FC236}">
                <a16:creationId xmlns:a16="http://schemas.microsoft.com/office/drawing/2014/main" id="{0252D6FE-24E7-6402-0196-C05FE1E23E15}"/>
              </a:ext>
            </a:extLst>
          </p:cNvPr>
          <p:cNvSpPr txBox="1">
            <a:spLocks noChangeAspect="1"/>
          </p:cNvSpPr>
          <p:nvPr/>
        </p:nvSpPr>
        <p:spPr>
          <a:xfrm>
            <a:off x="5936974"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Page:</a:t>
            </a:r>
          </a:p>
        </p:txBody>
      </p:sp>
      <p:sp>
        <p:nvSpPr>
          <p:cNvPr id="15" name="TextBox 14">
            <a:extLst>
              <a:ext uri="{FF2B5EF4-FFF2-40B4-BE49-F238E27FC236}">
                <a16:creationId xmlns:a16="http://schemas.microsoft.com/office/drawing/2014/main" id="{75B3F219-8E0F-EE1B-9A97-C519B6358A61}"/>
              </a:ext>
            </a:extLst>
          </p:cNvPr>
          <p:cNvSpPr txBox="1"/>
          <p:nvPr/>
        </p:nvSpPr>
        <p:spPr>
          <a:xfrm>
            <a:off x="6480866" y="9639852"/>
            <a:ext cx="934278" cy="3246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lnSpcReduction="10000"/>
          </a:bodyPr>
          <a:lstStyle/>
          <a:p>
            <a:r>
              <a:rPr lang="en-US" sz="1600"/>
              <a:t>10</a:t>
            </a:r>
          </a:p>
        </p:txBody>
      </p:sp>
      <p:sp>
        <p:nvSpPr>
          <p:cNvPr id="4" name="TextBox 3">
            <a:extLst>
              <a:ext uri="{FF2B5EF4-FFF2-40B4-BE49-F238E27FC236}">
                <a16:creationId xmlns:a16="http://schemas.microsoft.com/office/drawing/2014/main" id="{8FE4B632-620F-AEE5-8A31-17E69FBA43AC}"/>
              </a:ext>
            </a:extLst>
          </p:cNvPr>
          <p:cNvSpPr txBox="1"/>
          <p:nvPr/>
        </p:nvSpPr>
        <p:spPr>
          <a:xfrm>
            <a:off x="161041" y="3847320"/>
            <a:ext cx="5793687" cy="523220"/>
          </a:xfrm>
          <a:prstGeom prst="rect">
            <a:avLst/>
          </a:prstGeom>
          <a:noFill/>
        </p:spPr>
        <p:txBody>
          <a:bodyPr wrap="squar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Sprint Goal </a:t>
            </a:r>
            <a:r>
              <a:rPr lang="en-US" kern="100">
                <a:effectLst/>
                <a:latin typeface="Calibri" panose="020F0502020204030204" pitchFamily="34" charset="0"/>
                <a:ea typeface="Calibri" panose="020F0502020204030204" pitchFamily="34" charset="0"/>
                <a:cs typeface="Times New Roman" panose="02020603050405020304" pitchFamily="18" charset="0"/>
              </a:rPr>
              <a:t>(write in full sentences what concise goal you have for the sprint):</a:t>
            </a:r>
          </a:p>
          <a:p>
            <a:endParaRPr lang="en-US"/>
          </a:p>
        </p:txBody>
      </p:sp>
      <p:sp>
        <p:nvSpPr>
          <p:cNvPr id="6" name="TextBox 5">
            <a:extLst>
              <a:ext uri="{FF2B5EF4-FFF2-40B4-BE49-F238E27FC236}">
                <a16:creationId xmlns:a16="http://schemas.microsoft.com/office/drawing/2014/main" id="{EF9082A1-F868-93BD-B80C-6EC4ACC6F21E}"/>
              </a:ext>
            </a:extLst>
          </p:cNvPr>
          <p:cNvSpPr txBox="1"/>
          <p:nvPr/>
        </p:nvSpPr>
        <p:spPr>
          <a:xfrm>
            <a:off x="165100" y="5092700"/>
            <a:ext cx="7302499" cy="1272143"/>
          </a:xfrm>
          <a:prstGeom prst="rect">
            <a:avLst/>
          </a:prstGeom>
          <a:noFill/>
        </p:spPr>
        <p:txBody>
          <a:bodyPr wrap="square" lIns="91440" tIns="45720" rIns="91440" bIns="45720" rtlCol="0" anchor="t">
            <a:spAutoFit/>
          </a:bodyPr>
          <a:lstStyle/>
          <a:p>
            <a:pPr marL="0" marR="0">
              <a:spcBef>
                <a:spcPts val="0"/>
              </a:spcBef>
            </a:pPr>
            <a:r>
              <a:rPr lang="en-US" b="1" kern="100">
                <a:effectLst/>
                <a:latin typeface="Calibri"/>
                <a:ea typeface="Calibri"/>
                <a:cs typeface="Times New Roman"/>
              </a:rPr>
              <a:t>Sprint Backlog </a:t>
            </a:r>
            <a:r>
              <a:rPr lang="en-US" kern="100">
                <a:effectLst/>
                <a:latin typeface="Calibri"/>
                <a:ea typeface="Calibri"/>
                <a:cs typeface="Times New Roman"/>
              </a:rPr>
              <a:t>/ Burndown (Break product backlog items into sprint backlog items) </a:t>
            </a:r>
          </a:p>
          <a:p>
            <a:pPr marL="0" marR="0">
              <a:lnSpc>
                <a:spcPct val="150000"/>
              </a:lnSpc>
              <a:spcBef>
                <a:spcPts val="0"/>
              </a:spcBef>
            </a:pPr>
            <a:r>
              <a:rPr lang="en-US" b="1" kern="100">
                <a:effectLst/>
                <a:latin typeface="Calibri"/>
                <a:ea typeface="Calibri"/>
                <a:cs typeface="Times New Roman"/>
              </a:rPr>
              <a:t>Remember to INDENT sprint backlog items</a:t>
            </a:r>
            <a:r>
              <a:rPr lang="en-US" kern="100">
                <a:effectLst/>
                <a:latin typeface="Calibri"/>
                <a:ea typeface="Calibri"/>
                <a:cs typeface="Times New Roman"/>
              </a:rPr>
              <a:t>:</a:t>
            </a:r>
          </a:p>
          <a:p>
            <a:pPr>
              <a:lnSpc>
                <a:spcPct val="150000"/>
              </a:lnSpc>
              <a:spcAft>
                <a:spcPts val="800"/>
              </a:spcAft>
            </a:pPr>
            <a:r>
              <a:rPr lang="en-US" u="sng" kern="100">
                <a:effectLst/>
                <a:latin typeface="Calibri"/>
                <a:ea typeface="Calibri"/>
                <a:cs typeface="Times New Roman"/>
              </a:rPr>
              <a:t>Task </a:t>
            </a:r>
            <a:r>
              <a:rPr lang="en-US" u="sng" kern="100">
                <a:latin typeface="Calibri"/>
                <a:ea typeface="Calibri"/>
                <a:cs typeface="Times New Roman"/>
              </a:rPr>
              <a:t>D                                                                                                  Date</a:t>
            </a:r>
            <a:r>
              <a:rPr lang="en-US" u="sng" kern="100">
                <a:effectLst/>
                <a:latin typeface="Calibri"/>
                <a:ea typeface="Calibri"/>
                <a:cs typeface="Times New Roman"/>
              </a:rPr>
              <a:t> and name of who worked on:</a:t>
            </a:r>
            <a:endParaRPr lang="en-US" kern="100">
              <a:effectLst/>
              <a:latin typeface="Calibri"/>
              <a:ea typeface="Calibri"/>
              <a:cs typeface="Times New Roman"/>
            </a:endParaRPr>
          </a:p>
          <a:p>
            <a:endParaRPr lang="en-US"/>
          </a:p>
        </p:txBody>
      </p:sp>
      <p:graphicFrame>
        <p:nvGraphicFramePr>
          <p:cNvPr id="2" name="Table 1">
            <a:extLst>
              <a:ext uri="{FF2B5EF4-FFF2-40B4-BE49-F238E27FC236}">
                <a16:creationId xmlns:a16="http://schemas.microsoft.com/office/drawing/2014/main" id="{C75AA23B-A70B-4514-DFE3-BC3E6D5E3DD2}"/>
              </a:ext>
            </a:extLst>
          </p:cNvPr>
          <p:cNvGraphicFramePr>
            <a:graphicFrameLocks/>
          </p:cNvGraphicFramePr>
          <p:nvPr>
            <p:extLst>
              <p:ext uri="{D42A27DB-BD31-4B8C-83A1-F6EECF244321}">
                <p14:modId xmlns:p14="http://schemas.microsoft.com/office/powerpoint/2010/main" val="2323488597"/>
              </p:ext>
            </p:extLst>
          </p:nvPr>
        </p:nvGraphicFramePr>
        <p:xfrm>
          <a:off x="195470" y="5952159"/>
          <a:ext cx="7238999" cy="3865880"/>
        </p:xfrm>
        <a:graphic>
          <a:graphicData uri="http://schemas.openxmlformats.org/drawingml/2006/table">
            <a:tbl>
              <a:tblPr firstRow="1" bandRow="1">
                <a:tableStyleId>{D27102A9-8310-4765-A935-A1911B00CA55}</a:tableStyleId>
              </a:tblPr>
              <a:tblGrid>
                <a:gridCol w="4534017">
                  <a:extLst>
                    <a:ext uri="{9D8B030D-6E8A-4147-A177-3AD203B41FA5}">
                      <a16:colId xmlns:a16="http://schemas.microsoft.com/office/drawing/2014/main" val="1547059647"/>
                    </a:ext>
                  </a:extLst>
                </a:gridCol>
                <a:gridCol w="2704982">
                  <a:extLst>
                    <a:ext uri="{9D8B030D-6E8A-4147-A177-3AD203B41FA5}">
                      <a16:colId xmlns:a16="http://schemas.microsoft.com/office/drawing/2014/main" val="2633689648"/>
                    </a:ext>
                  </a:extLst>
                </a:gridCol>
              </a:tblGrid>
              <a:tr h="223906">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938244"/>
                  </a:ext>
                </a:extLst>
              </a:tr>
              <a:tr h="234950">
                <a:tc>
                  <a:txBody>
                    <a:bodyPr/>
                    <a:lstStyle/>
                    <a:p>
                      <a:pPr marL="0" indent="0">
                        <a:buFont typeface="Arial" panose="020B0604020202020204" pitchFamily="34" charset="0"/>
                        <a:buNone/>
                      </a:pPr>
                      <a:r>
                        <a:rPr lang="en-US" sz="1000"/>
                        <a:t>Intake Mechanism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66260"/>
                  </a:ext>
                </a:extLst>
              </a:tr>
              <a:tr h="234950">
                <a:tc>
                  <a:txBody>
                    <a:bodyPr/>
                    <a:lstStyle/>
                    <a:p>
                      <a:pPr marL="0" indent="0">
                        <a:buFont typeface="Arial" panose="020B0604020202020204" pitchFamily="34" charset="0"/>
                        <a:buNone/>
                      </a:pPr>
                      <a:r>
                        <a:rPr lang="en-US" sz="1000"/>
                        <a:t>          Research intake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Tyler 9/4/2025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292605"/>
                  </a:ext>
                </a:extLst>
              </a:tr>
              <a:tr h="234950">
                <a:tc>
                  <a:txBody>
                    <a:bodyPr/>
                    <a:lstStyle/>
                    <a:p>
                      <a:pPr marL="0" indent="0">
                        <a:buFont typeface="Arial" panose="020B0604020202020204" pitchFamily="34" charset="0"/>
                        <a:buNone/>
                      </a:pPr>
                      <a:r>
                        <a:rPr lang="en-US" sz="1000"/>
                        <a:t>          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Marco 9/6-18/2025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365452"/>
                  </a:ext>
                </a:extLst>
              </a:tr>
              <a:tr h="234950">
                <a:tc>
                  <a:txBody>
                    <a:bodyPr/>
                    <a:lstStyle/>
                    <a:p>
                      <a:pPr marL="0" indent="0">
                        <a:buFont typeface="Arial" panose="020B0604020202020204" pitchFamily="34" charset="0"/>
                        <a:buNone/>
                      </a:pPr>
                      <a:r>
                        <a:rPr lang="en-US" sz="1000"/>
                        <a:t>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Marco 9/19/2025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929562"/>
                  </a:ext>
                </a:extLst>
              </a:tr>
              <a:tr h="234950">
                <a:tc>
                  <a:txBody>
                    <a:bodyPr/>
                    <a:lstStyle/>
                    <a:p>
                      <a:pPr marL="0" indent="0">
                        <a:buFont typeface="Arial" panose="020B0604020202020204" pitchFamily="34" charset="0"/>
                        <a:buNone/>
                      </a:pPr>
                      <a:r>
                        <a:rPr lang="en-US" sz="1000"/>
                        <a:t>Coding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Dontae Brown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956942"/>
                  </a:ext>
                </a:extLst>
              </a:tr>
              <a:tr h="234950">
                <a:tc>
                  <a:txBody>
                    <a:bodyPr/>
                    <a:lstStyle/>
                    <a:p>
                      <a:pPr marL="0" lvl="0" indent="0">
                        <a:buNone/>
                      </a:pPr>
                      <a:r>
                        <a:rPr lang="en-US" sz="1000"/>
                        <a:t>          </a:t>
                      </a:r>
                      <a:r>
                        <a:rPr lang="en-US" sz="1000" b="0" i="0" u="none" strike="noStrike" noProof="0">
                          <a:latin typeface="Arial"/>
                          <a:hlinkClick r:id="rId4"/>
                        </a:rPr>
                        <a:t>C++ Tutorial</a:t>
                      </a:r>
                      <a:endParaRPr lang="en-US" sz="1000"/>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None/>
                      </a:pPr>
                      <a:r>
                        <a:rPr lang="en-US" sz="1000"/>
                        <a:t>Dontae 9/5-12/2025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33453834"/>
                  </a:ext>
                </a:extLst>
              </a:tr>
              <a:tr h="234950">
                <a:tc>
                  <a:txBody>
                    <a:bodyPr/>
                    <a:lstStyle/>
                    <a:p>
                      <a:pPr marL="0" indent="0">
                        <a:buFont typeface="Arial" panose="020B0604020202020204" pitchFamily="34" charset="0"/>
                        <a:buNone/>
                      </a:pPr>
                      <a:r>
                        <a:rPr lang="en-US" sz="1000"/>
                        <a:t>          Code motors for strafe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Dontae 9/12-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379601"/>
                  </a:ext>
                </a:extLst>
              </a:tr>
              <a:tr h="234950">
                <a:tc>
                  <a:txBody>
                    <a:bodyPr/>
                    <a:lstStyle/>
                    <a:p>
                      <a:pPr marL="0" indent="0">
                        <a:buFont typeface="Arial" panose="020B0604020202020204" pitchFamily="34" charset="0"/>
                        <a:buNone/>
                      </a:pPr>
                      <a:r>
                        <a:rPr lang="en-US" sz="1000"/>
                        <a:t>          Strategize for autonomous</a:t>
                      </a:r>
                      <a:endParaRPr lang="en-US" sz="10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Dontae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5536376"/>
                  </a:ext>
                </a:extLst>
              </a:tr>
              <a:tr h="234950">
                <a:tc>
                  <a:txBody>
                    <a:bodyPr/>
                    <a:lstStyle/>
                    <a:p>
                      <a:pPr marL="0" indent="0">
                        <a:buFont typeface="Arial" panose="020B0604020202020204" pitchFamily="34" charset="0"/>
                        <a:buNone/>
                      </a:pPr>
                      <a:r>
                        <a:rPr lang="en-US" sz="1000"/>
                        <a:t>          </a:t>
                      </a:r>
                      <a:r>
                        <a:rPr lang="en-US" sz="1000" b="0" i="0" u="none" strike="noStrike" noProof="0">
                          <a:solidFill>
                            <a:srgbClr val="000000"/>
                          </a:solidFill>
                          <a:latin typeface="Arial"/>
                        </a:rPr>
                        <a:t>Autonomous begin</a:t>
                      </a: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324490"/>
                  </a:ext>
                </a:extLst>
              </a:tr>
              <a:tr h="234950">
                <a:tc>
                  <a:txBody>
                    <a:bodyPr/>
                    <a:lstStyle/>
                    <a:p>
                      <a:pPr marL="0" indent="0">
                        <a:buFont typeface="Arial" panose="020B0604020202020204" pitchFamily="34" charset="0"/>
                        <a:buNone/>
                      </a:pPr>
                      <a:r>
                        <a:rPr lang="en-US" sz="1000"/>
                        <a:t>          </a:t>
                      </a:r>
                      <a:r>
                        <a:rPr lang="en-US" sz="1000" b="0" i="0" u="none" strike="noStrike" noProof="0">
                          <a:solidFill>
                            <a:srgbClr val="000000"/>
                          </a:solidFill>
                          <a:latin typeface="Arial"/>
                        </a:rPr>
                        <a:t>Test codes</a:t>
                      </a: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571103"/>
                  </a:ext>
                </a:extLst>
              </a:tr>
              <a:tr h="234950">
                <a:tc>
                  <a:txBody>
                    <a:bodyPr/>
                    <a:lstStyle/>
                    <a:p>
                      <a:pPr marL="0" indent="0">
                        <a:buFont typeface="Arial" panose="020B0604020202020204" pitchFamily="34" charset="0"/>
                        <a:buNone/>
                      </a:pPr>
                      <a:r>
                        <a:rPr lang="en-US" sz="1000"/>
                        <a:t>Output Mechanism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4421471"/>
                  </a:ext>
                </a:extLst>
              </a:tr>
              <a:tr h="234950">
                <a:tc>
                  <a:txBody>
                    <a:bodyPr/>
                    <a:lstStyle/>
                    <a:p>
                      <a:pPr marL="0" indent="0">
                        <a:buFont typeface="Arial" panose="020B0604020202020204" pitchFamily="34" charset="0"/>
                        <a:buNone/>
                      </a:pPr>
                      <a:r>
                        <a:rPr lang="en-US" sz="900"/>
                        <a:t>           Research output mechanisms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900"/>
                        <a:t>Marco 9/4/2025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49856"/>
                  </a:ext>
                </a:extLst>
              </a:tr>
              <a:tr h="234950">
                <a:tc>
                  <a:txBody>
                    <a:bodyPr/>
                    <a:lstStyle/>
                    <a:p>
                      <a:pPr marL="0" indent="0">
                        <a:buFont typeface="Arial" panose="020B0604020202020204" pitchFamily="34" charset="0"/>
                        <a:buNone/>
                      </a:pPr>
                      <a:r>
                        <a:rPr lang="en-US" sz="900"/>
                        <a:t>           Build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106990"/>
                  </a:ext>
                </a:extLst>
              </a:tr>
              <a:tr h="234950">
                <a:tc>
                  <a:txBody>
                    <a:bodyPr/>
                    <a:lstStyle/>
                    <a:p>
                      <a:pPr marL="0" indent="0">
                        <a:buFont typeface="Arial" panose="020B0604020202020204" pitchFamily="34" charset="0"/>
                        <a:buNone/>
                      </a:pPr>
                      <a:r>
                        <a:rPr lang="en-US" sz="900"/>
                        <a:t>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4726547"/>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165374"/>
                  </a:ext>
                </a:extLst>
              </a:tr>
            </a:tbl>
          </a:graphicData>
        </a:graphic>
      </p:graphicFrame>
    </p:spTree>
    <p:extLst>
      <p:ext uri="{BB962C8B-B14F-4D97-AF65-F5344CB8AC3E}">
        <p14:creationId xmlns:p14="http://schemas.microsoft.com/office/powerpoint/2010/main" val="2210253167"/>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2F02989A-07B1-5414-51C1-10E6F1435FF6}"/>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86371D3A-302A-3B39-B4DD-5A37FF7AD8C5}"/>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063CCD5D-7080-2C85-BD13-B28E1D9EA519}"/>
              </a:ext>
            </a:extLst>
          </p:cNvPr>
          <p:cNvSpPr>
            <a:spLocks noGrp="1"/>
          </p:cNvSpPr>
          <p:nvPr>
            <p:ph type="subTitle" idx="1"/>
          </p:nvPr>
        </p:nvSpPr>
        <p:spPr/>
        <p:txBody>
          <a:bodyPr/>
          <a:lstStyle/>
          <a:p>
            <a:r>
              <a:rPr lang="en-US"/>
              <a:t>Marco</a:t>
            </a:r>
          </a:p>
        </p:txBody>
      </p:sp>
      <p:sp>
        <p:nvSpPr>
          <p:cNvPr id="3" name="Subtitle 2">
            <a:extLst>
              <a:ext uri="{FF2B5EF4-FFF2-40B4-BE49-F238E27FC236}">
                <a16:creationId xmlns:a16="http://schemas.microsoft.com/office/drawing/2014/main" id="{7FA0F943-C998-1E08-6FF9-D31227A215D7}"/>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ADC05A19-AB03-3C6D-EA53-361422C74E10}"/>
              </a:ext>
            </a:extLst>
          </p:cNvPr>
          <p:cNvSpPr>
            <a:spLocks noGrp="1"/>
          </p:cNvSpPr>
          <p:nvPr>
            <p:ph type="subTitle" idx="3"/>
          </p:nvPr>
        </p:nvSpPr>
        <p:spPr/>
        <p:txBody>
          <a:bodyPr/>
          <a:lstStyle/>
          <a:p>
            <a:r>
              <a:rPr lang="en-US"/>
              <a:t>11</a:t>
            </a:r>
          </a:p>
        </p:txBody>
      </p:sp>
      <p:graphicFrame>
        <p:nvGraphicFramePr>
          <p:cNvPr id="5" name="Table 4">
            <a:extLst>
              <a:ext uri="{FF2B5EF4-FFF2-40B4-BE49-F238E27FC236}">
                <a16:creationId xmlns:a16="http://schemas.microsoft.com/office/drawing/2014/main" id="{F1065D25-D0BE-A8B5-B382-ACEFBFBDDFAB}"/>
              </a:ext>
            </a:extLst>
          </p:cNvPr>
          <p:cNvGraphicFramePr>
            <a:graphicFrameLocks noGrp="1"/>
          </p:cNvGraphicFramePr>
          <p:nvPr>
            <p:extLst>
              <p:ext uri="{D42A27DB-BD31-4B8C-83A1-F6EECF244321}">
                <p14:modId xmlns:p14="http://schemas.microsoft.com/office/powerpoint/2010/main" val="3195747512"/>
              </p:ext>
            </p:extLst>
          </p:nvPr>
        </p:nvGraphicFramePr>
        <p:xfrm>
          <a:off x="129208" y="1033669"/>
          <a:ext cx="7437783" cy="837140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absent</a:t>
                      </a:r>
                    </a:p>
                    <a:p>
                      <a:r>
                        <a:rPr lang="en-US"/>
                        <a:t>What will each team member do today?</a:t>
                      </a:r>
                    </a:p>
                    <a:p>
                      <a:endParaRPr lang="en-US"/>
                    </a:p>
                    <a:p>
                      <a:r>
                        <a:rPr lang="en-US"/>
                        <a:t>What problems are holding the team back?</a:t>
                      </a:r>
                    </a:p>
                    <a:p>
                      <a:endParaRPr lang="en-US"/>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absent</a:t>
                      </a:r>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endParaRPr lang="en-US"/>
                    </a:p>
                    <a:p>
                      <a:r>
                        <a:rPr lang="en-US"/>
                        <a:t>What will each team member do today?</a:t>
                      </a:r>
                    </a:p>
                    <a:p>
                      <a:r>
                        <a:rPr lang="en-US"/>
                        <a:t>Class Talk</a:t>
                      </a:r>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Not much</a:t>
                      </a:r>
                    </a:p>
                    <a:p>
                      <a:r>
                        <a:rPr lang="en-US"/>
                        <a:t>What will each team member do today?</a:t>
                      </a:r>
                    </a:p>
                    <a:p>
                      <a:r>
                        <a:rPr lang="en-US"/>
                        <a:t>Dontae will start trying to code strafe. Alice will organize the notebook and do research like Marco.</a:t>
                      </a:r>
                    </a:p>
                    <a:p>
                      <a:r>
                        <a:rPr lang="en-US"/>
                        <a:t>What problems are holding the team back?</a:t>
                      </a:r>
                    </a:p>
                    <a:p>
                      <a:pPr lvl="0">
                        <a:buNone/>
                      </a:pPr>
                      <a:r>
                        <a:rPr lang="en-US"/>
                        <a:t>None</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Dontae started coding, Marco started researching, and Alice organized the notebook.</a:t>
                      </a:r>
                    </a:p>
                    <a:p>
                      <a:r>
                        <a:rPr lang="en-US"/>
                        <a:t>What will each team member do today?</a:t>
                      </a:r>
                    </a:p>
                    <a:p>
                      <a:r>
                        <a:rPr lang="en-US"/>
                        <a:t>Dontae will continue coding, Marco will continue researching, and Alice will research</a:t>
                      </a:r>
                    </a:p>
                    <a:p>
                      <a:r>
                        <a:rPr lang="en-US"/>
                        <a:t>What problems are holding the team back?</a:t>
                      </a:r>
                    </a:p>
                    <a:p>
                      <a:pPr lvl="0">
                        <a:buNone/>
                      </a:pPr>
                      <a:r>
                        <a:rPr lang="en-US"/>
                        <a:t>None</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302E879A-54FD-3974-A51E-4481B5C4C341}"/>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09/03-06/2025</a:t>
            </a:r>
          </a:p>
        </p:txBody>
      </p:sp>
    </p:spTree>
    <p:extLst>
      <p:ext uri="{BB962C8B-B14F-4D97-AF65-F5344CB8AC3E}">
        <p14:creationId xmlns:p14="http://schemas.microsoft.com/office/powerpoint/2010/main" val="3622131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a:extLst>
            <a:ext uri="{FF2B5EF4-FFF2-40B4-BE49-F238E27FC236}">
              <a16:creationId xmlns:a16="http://schemas.microsoft.com/office/drawing/2014/main" id="{4685AFE2-4307-29E7-1800-21DD5E3F8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18D5D-25E7-07DF-05A8-ED18CB5A8236}"/>
              </a:ext>
            </a:extLst>
          </p:cNvPr>
          <p:cNvSpPr>
            <a:spLocks noGrp="1"/>
          </p:cNvSpPr>
          <p:nvPr>
            <p:ph type="title"/>
          </p:nvPr>
        </p:nvSpPr>
        <p:spPr/>
        <p:txBody>
          <a:bodyPr/>
          <a:lstStyle/>
          <a:p>
            <a:r>
              <a:rPr lang="en-US"/>
              <a:t>Research page</a:t>
            </a:r>
          </a:p>
        </p:txBody>
      </p:sp>
      <p:sp>
        <p:nvSpPr>
          <p:cNvPr id="3" name="Subtitle 2">
            <a:extLst>
              <a:ext uri="{FF2B5EF4-FFF2-40B4-BE49-F238E27FC236}">
                <a16:creationId xmlns:a16="http://schemas.microsoft.com/office/drawing/2014/main" id="{137B3E2D-2C17-95F6-4EE3-A045C5B69E15}"/>
              </a:ext>
            </a:extLst>
          </p:cNvPr>
          <p:cNvSpPr>
            <a:spLocks noGrp="1"/>
          </p:cNvSpPr>
          <p:nvPr>
            <p:ph type="subTitle" idx="1"/>
          </p:nvPr>
        </p:nvSpPr>
        <p:spPr/>
        <p:txBody>
          <a:bodyPr/>
          <a:lstStyle/>
          <a:p>
            <a:r>
              <a:rPr lang="en-US"/>
              <a:t>Marco</a:t>
            </a:r>
          </a:p>
        </p:txBody>
      </p:sp>
      <p:sp>
        <p:nvSpPr>
          <p:cNvPr id="4" name="Subtitle 3">
            <a:extLst>
              <a:ext uri="{FF2B5EF4-FFF2-40B4-BE49-F238E27FC236}">
                <a16:creationId xmlns:a16="http://schemas.microsoft.com/office/drawing/2014/main" id="{37F9D06D-92F6-CFF7-7ECB-C6041B44578F}"/>
              </a:ext>
            </a:extLst>
          </p:cNvPr>
          <p:cNvSpPr>
            <a:spLocks noGrp="1"/>
          </p:cNvSpPr>
          <p:nvPr>
            <p:ph type="subTitle" idx="2"/>
          </p:nvPr>
        </p:nvSpPr>
        <p:spPr/>
        <p:txBody>
          <a:bodyPr/>
          <a:lstStyle/>
          <a:p>
            <a:r>
              <a:rPr lang="en-US"/>
              <a:t>08/10/25</a:t>
            </a:r>
          </a:p>
        </p:txBody>
      </p:sp>
      <p:sp>
        <p:nvSpPr>
          <p:cNvPr id="5" name="Subtitle 4">
            <a:extLst>
              <a:ext uri="{FF2B5EF4-FFF2-40B4-BE49-F238E27FC236}">
                <a16:creationId xmlns:a16="http://schemas.microsoft.com/office/drawing/2014/main" id="{826441AD-7298-6315-BBB3-0ACED6B74C76}"/>
              </a:ext>
            </a:extLst>
          </p:cNvPr>
          <p:cNvSpPr>
            <a:spLocks noGrp="1"/>
          </p:cNvSpPr>
          <p:nvPr>
            <p:ph type="subTitle" idx="3"/>
          </p:nvPr>
        </p:nvSpPr>
        <p:spPr/>
        <p:txBody>
          <a:bodyPr/>
          <a:lstStyle/>
          <a:p>
            <a:r>
              <a:rPr lang="en-US"/>
              <a:t>12</a:t>
            </a:r>
          </a:p>
        </p:txBody>
      </p:sp>
      <p:sp>
        <p:nvSpPr>
          <p:cNvPr id="6" name="TextBox 5">
            <a:extLst>
              <a:ext uri="{FF2B5EF4-FFF2-40B4-BE49-F238E27FC236}">
                <a16:creationId xmlns:a16="http://schemas.microsoft.com/office/drawing/2014/main" id="{4962D4D2-3390-6DDF-F51C-85491C221528}"/>
              </a:ext>
            </a:extLst>
          </p:cNvPr>
          <p:cNvSpPr txBox="1"/>
          <p:nvPr/>
        </p:nvSpPr>
        <p:spPr>
          <a:xfrm>
            <a:off x="225287" y="212035"/>
            <a:ext cx="2884123" cy="523220"/>
          </a:xfrm>
          <a:prstGeom prst="rect">
            <a:avLst/>
          </a:prstGeom>
          <a:noFill/>
        </p:spPr>
        <p:txBody>
          <a:bodyPr wrap="none" rtlCol="0">
            <a:spAutoFit/>
          </a:bodyPr>
          <a:lstStyle/>
          <a:p>
            <a:r>
              <a:rPr lang="en-US" sz="2800" b="1"/>
              <a:t>Research Page:</a:t>
            </a:r>
          </a:p>
        </p:txBody>
      </p:sp>
      <p:sp>
        <p:nvSpPr>
          <p:cNvPr id="7" name="TextBox 6">
            <a:extLst>
              <a:ext uri="{FF2B5EF4-FFF2-40B4-BE49-F238E27FC236}">
                <a16:creationId xmlns:a16="http://schemas.microsoft.com/office/drawing/2014/main" id="{C81BF9C5-73C7-DB90-ED7B-CA99BB561C83}"/>
              </a:ext>
            </a:extLst>
          </p:cNvPr>
          <p:cNvSpPr txBox="1"/>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4657EAAE-841E-4807-8A8B-8D910DD19BEB}"/>
              </a:ext>
            </a:extLst>
          </p:cNvPr>
          <p:cNvSpPr txBox="1"/>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need to be able to pick up blocks and drop them off at different levels</a:t>
            </a:r>
          </a:p>
        </p:txBody>
      </p:sp>
      <p:sp>
        <p:nvSpPr>
          <p:cNvPr id="9" name="TextBox 8">
            <a:extLst>
              <a:ext uri="{FF2B5EF4-FFF2-40B4-BE49-F238E27FC236}">
                <a16:creationId xmlns:a16="http://schemas.microsoft.com/office/drawing/2014/main" id="{D485F0F1-22B7-764E-ECF0-88371DBACC7C}"/>
              </a:ext>
            </a:extLst>
          </p:cNvPr>
          <p:cNvSpPr txBox="1"/>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25C409B3-C807-7ABB-909C-1855E178C528}"/>
              </a:ext>
            </a:extLst>
          </p:cNvPr>
          <p:cNvSpPr txBox="1"/>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86AD2A3D-791A-000E-CDEB-63BBBC1F2F0D}"/>
              </a:ext>
            </a:extLst>
          </p:cNvPr>
          <p:cNvSpPr txBox="1"/>
          <p:nvPr/>
        </p:nvSpPr>
        <p:spPr>
          <a:xfrm>
            <a:off x="258418" y="799768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are thinking of making an elevator type conveyer to lift balls up and score at different levels</a:t>
            </a:r>
          </a:p>
        </p:txBody>
      </p:sp>
      <p:pic>
        <p:nvPicPr>
          <p:cNvPr id="15" name="Picture 14" descr="A diagram of a tower&#10;&#10;AI-generated content may be incorrect.">
            <a:extLst>
              <a:ext uri="{FF2B5EF4-FFF2-40B4-BE49-F238E27FC236}">
                <a16:creationId xmlns:a16="http://schemas.microsoft.com/office/drawing/2014/main" id="{A34170F2-9032-C75B-9137-8431E1B5E02E}"/>
              </a:ext>
            </a:extLst>
          </p:cNvPr>
          <p:cNvPicPr>
            <a:picLocks noChangeAspect="1"/>
          </p:cNvPicPr>
          <p:nvPr/>
        </p:nvPicPr>
        <p:blipFill>
          <a:blip r:embed="rId3"/>
          <a:stretch>
            <a:fillRect/>
          </a:stretch>
        </p:blipFill>
        <p:spPr>
          <a:xfrm>
            <a:off x="1174227" y="3889759"/>
            <a:ext cx="3835052" cy="3101641"/>
          </a:xfrm>
          <a:prstGeom prst="rect">
            <a:avLst/>
          </a:prstGeom>
        </p:spPr>
      </p:pic>
    </p:spTree>
    <p:extLst>
      <p:ext uri="{BB962C8B-B14F-4D97-AF65-F5344CB8AC3E}">
        <p14:creationId xmlns:p14="http://schemas.microsoft.com/office/powerpoint/2010/main" val="840787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3">
          <a:extLst>
            <a:ext uri="{FF2B5EF4-FFF2-40B4-BE49-F238E27FC236}">
              <a16:creationId xmlns:a16="http://schemas.microsoft.com/office/drawing/2014/main" id="{24C7DFD9-CB81-0D8A-43DD-52723390E539}"/>
            </a:ext>
          </a:extLst>
        </p:cNvPr>
        <p:cNvGrpSpPr/>
        <p:nvPr/>
      </p:nvGrpSpPr>
      <p:grpSpPr>
        <a:xfrm>
          <a:off x="0" y="0"/>
          <a:ext cx="0" cy="0"/>
          <a:chOff x="0" y="0"/>
          <a:chExt cx="0" cy="0"/>
        </a:xfrm>
      </p:grpSpPr>
      <p:pic>
        <p:nvPicPr>
          <p:cNvPr id="19" name="Picture 18" descr="276-2288-001&#10;&#10;Aluminum C-Channel 1x2x1x25">
            <a:extLst>
              <a:ext uri="{FF2B5EF4-FFF2-40B4-BE49-F238E27FC236}">
                <a16:creationId xmlns:a16="http://schemas.microsoft.com/office/drawing/2014/main" id="{6D5E4A30-6CCB-5520-FAE8-AB6F851EF683}"/>
              </a:ext>
            </a:extLst>
          </p:cNvPr>
          <p:cNvPicPr>
            <a:picLocks noChangeAspect="1"/>
          </p:cNvPicPr>
          <p:nvPr/>
        </p:nvPicPr>
        <p:blipFill>
          <a:blip r:embed="rId3"/>
          <a:srcRect l="8889" b="-7366"/>
          <a:stretch>
            <a:fillRect/>
          </a:stretch>
        </p:blipFill>
        <p:spPr>
          <a:xfrm rot="5400000">
            <a:off x="3581333" y="5001110"/>
            <a:ext cx="3045217" cy="163625"/>
          </a:xfrm>
          <a:prstGeom prst="rect">
            <a:avLst/>
          </a:prstGeom>
        </p:spPr>
      </p:pic>
      <p:pic>
        <p:nvPicPr>
          <p:cNvPr id="16" name="Picture 15" descr="276-2252-304&#10;&#10;High Strength 12T Sprocket">
            <a:extLst>
              <a:ext uri="{FF2B5EF4-FFF2-40B4-BE49-F238E27FC236}">
                <a16:creationId xmlns:a16="http://schemas.microsoft.com/office/drawing/2014/main" id="{69A71D92-AA17-15B4-4BF8-0AD583717DFE}"/>
              </a:ext>
            </a:extLst>
          </p:cNvPr>
          <p:cNvPicPr>
            <a:picLocks noChangeAspect="1"/>
          </p:cNvPicPr>
          <p:nvPr/>
        </p:nvPicPr>
        <p:blipFill>
          <a:blip r:embed="rId4"/>
          <a:stretch>
            <a:fillRect/>
          </a:stretch>
        </p:blipFill>
        <p:spPr>
          <a:xfrm>
            <a:off x="3772037" y="5631375"/>
            <a:ext cx="392160" cy="394835"/>
          </a:xfrm>
          <a:prstGeom prst="rect">
            <a:avLst/>
          </a:prstGeom>
        </p:spPr>
      </p:pic>
      <p:pic>
        <p:nvPicPr>
          <p:cNvPr id="17" name="Picture 16" descr="276-2252-304&#10;&#10;High Strength 12T Sprocket">
            <a:extLst>
              <a:ext uri="{FF2B5EF4-FFF2-40B4-BE49-F238E27FC236}">
                <a16:creationId xmlns:a16="http://schemas.microsoft.com/office/drawing/2014/main" id="{05E2F331-2544-6BE6-E0A0-EE872B6CCCCE}"/>
              </a:ext>
            </a:extLst>
          </p:cNvPr>
          <p:cNvPicPr>
            <a:picLocks noChangeAspect="1"/>
          </p:cNvPicPr>
          <p:nvPr/>
        </p:nvPicPr>
        <p:blipFill>
          <a:blip r:embed="rId4"/>
          <a:stretch>
            <a:fillRect/>
          </a:stretch>
        </p:blipFill>
        <p:spPr>
          <a:xfrm>
            <a:off x="3813317" y="3917037"/>
            <a:ext cx="392160" cy="394835"/>
          </a:xfrm>
          <a:prstGeom prst="rect">
            <a:avLst/>
          </a:prstGeom>
        </p:spPr>
      </p:pic>
      <p:pic>
        <p:nvPicPr>
          <p:cNvPr id="10" name="Picture 9" descr="276-2168-002&#10;&#10;Tank Tread Links">
            <a:extLst>
              <a:ext uri="{FF2B5EF4-FFF2-40B4-BE49-F238E27FC236}">
                <a16:creationId xmlns:a16="http://schemas.microsoft.com/office/drawing/2014/main" id="{6BA72DE3-F52F-A26C-9762-7FE92D4CBBB7}"/>
              </a:ext>
            </a:extLst>
          </p:cNvPr>
          <p:cNvPicPr>
            <a:picLocks noChangeAspect="1"/>
          </p:cNvPicPr>
          <p:nvPr/>
        </p:nvPicPr>
        <p:blipFill>
          <a:blip r:embed="rId5"/>
          <a:stretch>
            <a:fillRect/>
          </a:stretch>
        </p:blipFill>
        <p:spPr>
          <a:xfrm rot="-5400000">
            <a:off x="3005167" y="4815080"/>
            <a:ext cx="2237728" cy="180975"/>
          </a:xfrm>
          <a:prstGeom prst="rect">
            <a:avLst/>
          </a:prstGeom>
        </p:spPr>
      </p:pic>
      <p:pic>
        <p:nvPicPr>
          <p:cNvPr id="15" name="Picture 14" descr="276-2252-304&#10;&#10;High Strength 12T Sprocket">
            <a:extLst>
              <a:ext uri="{FF2B5EF4-FFF2-40B4-BE49-F238E27FC236}">
                <a16:creationId xmlns:a16="http://schemas.microsoft.com/office/drawing/2014/main" id="{791D7AC2-5E50-1830-1FBC-BD45269DE8D1}"/>
              </a:ext>
            </a:extLst>
          </p:cNvPr>
          <p:cNvPicPr>
            <a:picLocks noChangeAspect="1"/>
          </p:cNvPicPr>
          <p:nvPr/>
        </p:nvPicPr>
        <p:blipFill>
          <a:blip r:embed="rId4"/>
          <a:stretch>
            <a:fillRect/>
          </a:stretch>
        </p:blipFill>
        <p:spPr>
          <a:xfrm>
            <a:off x="2164565" y="5680788"/>
            <a:ext cx="392160" cy="394835"/>
          </a:xfrm>
          <a:prstGeom prst="rect">
            <a:avLst/>
          </a:prstGeom>
        </p:spPr>
      </p:pic>
      <p:pic>
        <p:nvPicPr>
          <p:cNvPr id="13" name="Picture 12" descr="276-2168-002&#10;&#10;Tank Tread Links">
            <a:extLst>
              <a:ext uri="{FF2B5EF4-FFF2-40B4-BE49-F238E27FC236}">
                <a16:creationId xmlns:a16="http://schemas.microsoft.com/office/drawing/2014/main" id="{B9D1192E-2F92-69B6-118F-33E33E9FB79A}"/>
              </a:ext>
            </a:extLst>
          </p:cNvPr>
          <p:cNvPicPr>
            <a:picLocks noChangeAspect="1"/>
          </p:cNvPicPr>
          <p:nvPr/>
        </p:nvPicPr>
        <p:blipFill>
          <a:blip r:embed="rId5"/>
          <a:stretch>
            <a:fillRect/>
          </a:stretch>
        </p:blipFill>
        <p:spPr>
          <a:xfrm rot="7980000">
            <a:off x="1653837" y="5103556"/>
            <a:ext cx="2237728" cy="180975"/>
          </a:xfrm>
          <a:prstGeom prst="rect">
            <a:avLst/>
          </a:prstGeom>
        </p:spPr>
      </p:pic>
      <p:pic>
        <p:nvPicPr>
          <p:cNvPr id="11" name="Picture 10" descr="276-2168-002&#10;&#10;Tank Tread Links">
            <a:extLst>
              <a:ext uri="{FF2B5EF4-FFF2-40B4-BE49-F238E27FC236}">
                <a16:creationId xmlns:a16="http://schemas.microsoft.com/office/drawing/2014/main" id="{BB838106-6DF1-4548-E01C-7BD54D97C788}"/>
              </a:ext>
            </a:extLst>
          </p:cNvPr>
          <p:cNvPicPr>
            <a:picLocks noChangeAspect="1"/>
          </p:cNvPicPr>
          <p:nvPr/>
        </p:nvPicPr>
        <p:blipFill>
          <a:blip r:embed="rId5"/>
          <a:stretch>
            <a:fillRect/>
          </a:stretch>
        </p:blipFill>
        <p:spPr>
          <a:xfrm rot="8160000">
            <a:off x="2222384" y="4534845"/>
            <a:ext cx="2237728" cy="180975"/>
          </a:xfrm>
          <a:prstGeom prst="rect">
            <a:avLst/>
          </a:prstGeom>
        </p:spPr>
      </p:pic>
      <p:pic>
        <p:nvPicPr>
          <p:cNvPr id="9" name="Picture 8" descr="276-2168-002&#10;&#10;Tank Tread Links">
            <a:extLst>
              <a:ext uri="{FF2B5EF4-FFF2-40B4-BE49-F238E27FC236}">
                <a16:creationId xmlns:a16="http://schemas.microsoft.com/office/drawing/2014/main" id="{89C0BB85-99A7-617A-6195-90736A84DAFF}"/>
              </a:ext>
            </a:extLst>
          </p:cNvPr>
          <p:cNvPicPr>
            <a:picLocks noChangeAspect="1"/>
          </p:cNvPicPr>
          <p:nvPr/>
        </p:nvPicPr>
        <p:blipFill>
          <a:blip r:embed="rId5"/>
          <a:stretch>
            <a:fillRect/>
          </a:stretch>
        </p:blipFill>
        <p:spPr>
          <a:xfrm>
            <a:off x="1975189" y="5894809"/>
            <a:ext cx="2237728" cy="180975"/>
          </a:xfrm>
          <a:prstGeom prst="rect">
            <a:avLst/>
          </a:prstGeom>
        </p:spPr>
      </p:pic>
      <p:pic>
        <p:nvPicPr>
          <p:cNvPr id="7" name="Picture 6" descr="276-2288-001&#10;&#10;Aluminum C-Channel 1x2x1x25">
            <a:extLst>
              <a:ext uri="{FF2B5EF4-FFF2-40B4-BE49-F238E27FC236}">
                <a16:creationId xmlns:a16="http://schemas.microsoft.com/office/drawing/2014/main" id="{7F35C9D3-C84A-A54D-ED58-FD4F2BAD704A}"/>
              </a:ext>
            </a:extLst>
          </p:cNvPr>
          <p:cNvPicPr>
            <a:picLocks noChangeAspect="1"/>
          </p:cNvPicPr>
          <p:nvPr/>
        </p:nvPicPr>
        <p:blipFill>
          <a:blip r:embed="rId3"/>
          <a:srcRect l="-4173" t="11111" r="-182" b="4710"/>
          <a:stretch>
            <a:fillRect/>
          </a:stretch>
        </p:blipFill>
        <p:spPr>
          <a:xfrm rot="5400000">
            <a:off x="2225023" y="4801358"/>
            <a:ext cx="3487864" cy="128292"/>
          </a:xfrm>
          <a:prstGeom prst="rect">
            <a:avLst/>
          </a:prstGeom>
        </p:spPr>
      </p:pic>
      <p:sp>
        <p:nvSpPr>
          <p:cNvPr id="264" name="Google Shape;264;p33">
            <a:extLst>
              <a:ext uri="{FF2B5EF4-FFF2-40B4-BE49-F238E27FC236}">
                <a16:creationId xmlns:a16="http://schemas.microsoft.com/office/drawing/2014/main" id="{C9D09ECB-EACD-4A9D-85FD-0A1EEE8961C6}"/>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err="1"/>
              <a:t>Outake</a:t>
            </a:r>
            <a:r>
              <a:rPr lang="en-US"/>
              <a:t> Output</a:t>
            </a:r>
            <a:endParaRPr/>
          </a:p>
        </p:txBody>
      </p:sp>
      <p:sp>
        <p:nvSpPr>
          <p:cNvPr id="265" name="Google Shape;265;p33">
            <a:extLst>
              <a:ext uri="{FF2B5EF4-FFF2-40B4-BE49-F238E27FC236}">
                <a16:creationId xmlns:a16="http://schemas.microsoft.com/office/drawing/2014/main" id="{F33EFE9E-1774-219B-C848-D4842E1CC397}"/>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Marco</a:t>
            </a:r>
            <a:endParaRPr/>
          </a:p>
        </p:txBody>
      </p:sp>
      <p:sp>
        <p:nvSpPr>
          <p:cNvPr id="266" name="Google Shape;266;p33">
            <a:extLst>
              <a:ext uri="{FF2B5EF4-FFF2-40B4-BE49-F238E27FC236}">
                <a16:creationId xmlns:a16="http://schemas.microsoft.com/office/drawing/2014/main" id="{3AEE2A32-D369-DE41-D927-B957D71621EF}"/>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09/08/2025</a:t>
            </a:r>
            <a:endParaRPr/>
          </a:p>
        </p:txBody>
      </p:sp>
      <p:sp>
        <p:nvSpPr>
          <p:cNvPr id="267" name="Google Shape;267;p33">
            <a:extLst>
              <a:ext uri="{FF2B5EF4-FFF2-40B4-BE49-F238E27FC236}">
                <a16:creationId xmlns:a16="http://schemas.microsoft.com/office/drawing/2014/main" id="{0948147E-2117-F9A0-6FE6-75C8AC6380BE}"/>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13</a:t>
            </a:r>
            <a:endParaRPr/>
          </a:p>
        </p:txBody>
      </p:sp>
      <p:pic>
        <p:nvPicPr>
          <p:cNvPr id="268" name="Google Shape;268;p33">
            <a:extLst>
              <a:ext uri="{FF2B5EF4-FFF2-40B4-BE49-F238E27FC236}">
                <a16:creationId xmlns:a16="http://schemas.microsoft.com/office/drawing/2014/main" id="{D679B8C7-BE6C-72C3-0939-0A35E05CD371}"/>
              </a:ext>
            </a:extLst>
          </p:cNvPr>
          <p:cNvPicPr preferRelativeResize="0"/>
          <p:nvPr/>
        </p:nvPicPr>
        <p:blipFill>
          <a:blip r:embed="rId6">
            <a:alphaModFix/>
          </a:blip>
          <a:stretch>
            <a:fillRect/>
          </a:stretch>
        </p:blipFill>
        <p:spPr>
          <a:xfrm>
            <a:off x="0" y="2280252"/>
            <a:ext cx="240030" cy="8000998"/>
          </a:xfrm>
          <a:prstGeom prst="rect">
            <a:avLst/>
          </a:prstGeom>
          <a:noFill/>
          <a:ln>
            <a:noFill/>
          </a:ln>
        </p:spPr>
      </p:pic>
      <p:pic>
        <p:nvPicPr>
          <p:cNvPr id="269" name="Google Shape;269;p33">
            <a:extLst>
              <a:ext uri="{FF2B5EF4-FFF2-40B4-BE49-F238E27FC236}">
                <a16:creationId xmlns:a16="http://schemas.microsoft.com/office/drawing/2014/main" id="{40508EFD-BCB3-74E0-ADAA-CECAB7A67035}"/>
              </a:ext>
            </a:extLst>
          </p:cNvPr>
          <p:cNvPicPr preferRelativeResize="0"/>
          <p:nvPr/>
        </p:nvPicPr>
        <p:blipFill>
          <a:blip r:embed="rId7">
            <a:alphaModFix/>
          </a:blip>
          <a:stretch>
            <a:fillRect/>
          </a:stretch>
        </p:blipFill>
        <p:spPr>
          <a:xfrm>
            <a:off x="211320" y="2057046"/>
            <a:ext cx="8000998" cy="239110"/>
          </a:xfrm>
          <a:prstGeom prst="rect">
            <a:avLst/>
          </a:prstGeom>
          <a:noFill/>
          <a:ln>
            <a:noFill/>
          </a:ln>
        </p:spPr>
      </p:pic>
      <p:sp>
        <p:nvSpPr>
          <p:cNvPr id="2" name="TextBox 1">
            <a:extLst>
              <a:ext uri="{FF2B5EF4-FFF2-40B4-BE49-F238E27FC236}">
                <a16:creationId xmlns:a16="http://schemas.microsoft.com/office/drawing/2014/main" id="{662C9D52-1578-B880-5F25-0E556440C806}"/>
              </a:ext>
            </a:extLst>
          </p:cNvPr>
          <p:cNvSpPr txBox="1"/>
          <p:nvPr/>
        </p:nvSpPr>
        <p:spPr>
          <a:xfrm>
            <a:off x="0" y="0"/>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F3DFDDF6-AA33-90EE-9DE2-BCB5D58354D2}"/>
              </a:ext>
            </a:extLst>
          </p:cNvPr>
          <p:cNvSpPr txBox="1"/>
          <p:nvPr/>
        </p:nvSpPr>
        <p:spPr>
          <a:xfrm>
            <a:off x="0" y="516835"/>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pic>
        <p:nvPicPr>
          <p:cNvPr id="8" name="Picture 7" descr="276-2288-001&#10;&#10;Aluminum C-Channel 1x2x1x25">
            <a:extLst>
              <a:ext uri="{FF2B5EF4-FFF2-40B4-BE49-F238E27FC236}">
                <a16:creationId xmlns:a16="http://schemas.microsoft.com/office/drawing/2014/main" id="{8DA91599-5B0D-A3F0-08C0-6D0E7DB20838}"/>
              </a:ext>
            </a:extLst>
          </p:cNvPr>
          <p:cNvPicPr>
            <a:picLocks noChangeAspect="1"/>
          </p:cNvPicPr>
          <p:nvPr/>
        </p:nvPicPr>
        <p:blipFill>
          <a:blip r:embed="rId8"/>
          <a:stretch>
            <a:fillRect/>
          </a:stretch>
        </p:blipFill>
        <p:spPr>
          <a:xfrm>
            <a:off x="2098935" y="6448865"/>
            <a:ext cx="3162618" cy="152400"/>
          </a:xfrm>
          <a:prstGeom prst="rect">
            <a:avLst/>
          </a:prstGeom>
        </p:spPr>
      </p:pic>
      <p:pic>
        <p:nvPicPr>
          <p:cNvPr id="4" name="Picture 3" descr="276-1447&#10;&#10;4&quot; Mecanum Wheel">
            <a:extLst>
              <a:ext uri="{FF2B5EF4-FFF2-40B4-BE49-F238E27FC236}">
                <a16:creationId xmlns:a16="http://schemas.microsoft.com/office/drawing/2014/main" id="{BF45015B-936B-7E55-B858-804127D249CD}"/>
              </a:ext>
            </a:extLst>
          </p:cNvPr>
          <p:cNvPicPr>
            <a:picLocks noChangeAspect="1"/>
          </p:cNvPicPr>
          <p:nvPr/>
        </p:nvPicPr>
        <p:blipFill>
          <a:blip r:embed="rId9"/>
          <a:stretch>
            <a:fillRect/>
          </a:stretch>
        </p:blipFill>
        <p:spPr>
          <a:xfrm>
            <a:off x="4204456" y="6072391"/>
            <a:ext cx="995201" cy="918433"/>
          </a:xfrm>
          <a:prstGeom prst="rect">
            <a:avLst/>
          </a:prstGeom>
        </p:spPr>
      </p:pic>
      <p:pic>
        <p:nvPicPr>
          <p:cNvPr id="20" name="Picture 19" descr="276-2232-038&#10;&#10;C-Channel 1x2x1x15">
            <a:extLst>
              <a:ext uri="{FF2B5EF4-FFF2-40B4-BE49-F238E27FC236}">
                <a16:creationId xmlns:a16="http://schemas.microsoft.com/office/drawing/2014/main" id="{C684D93F-0670-3DBA-228B-D2F4D4F888E1}"/>
              </a:ext>
            </a:extLst>
          </p:cNvPr>
          <p:cNvPicPr>
            <a:picLocks noChangeAspect="1"/>
          </p:cNvPicPr>
          <p:nvPr/>
        </p:nvPicPr>
        <p:blipFill>
          <a:blip r:embed="rId10"/>
          <a:stretch>
            <a:fillRect/>
          </a:stretch>
        </p:blipFill>
        <p:spPr>
          <a:xfrm>
            <a:off x="1918425" y="5825391"/>
            <a:ext cx="2285339" cy="171450"/>
          </a:xfrm>
          <a:prstGeom prst="rect">
            <a:avLst/>
          </a:prstGeom>
        </p:spPr>
      </p:pic>
      <p:pic>
        <p:nvPicPr>
          <p:cNvPr id="5" name="Picture 4" descr="276-1447&#10;&#10;4&quot; Mecanum Wheel">
            <a:extLst>
              <a:ext uri="{FF2B5EF4-FFF2-40B4-BE49-F238E27FC236}">
                <a16:creationId xmlns:a16="http://schemas.microsoft.com/office/drawing/2014/main" id="{7E4E1DFA-F13F-EC9C-37F6-63F97FBA4A3B}"/>
              </a:ext>
            </a:extLst>
          </p:cNvPr>
          <p:cNvPicPr>
            <a:picLocks noChangeAspect="1"/>
          </p:cNvPicPr>
          <p:nvPr/>
        </p:nvPicPr>
        <p:blipFill>
          <a:blip r:embed="rId9"/>
          <a:stretch>
            <a:fillRect/>
          </a:stretch>
        </p:blipFill>
        <p:spPr>
          <a:xfrm>
            <a:off x="2162285" y="6022979"/>
            <a:ext cx="1032058" cy="965680"/>
          </a:xfrm>
          <a:prstGeom prst="rect">
            <a:avLst/>
          </a:prstGeom>
        </p:spPr>
      </p:pic>
      <p:pic>
        <p:nvPicPr>
          <p:cNvPr id="6" name="Picture 5" descr="276-1341-003&#10;&#10;15x30 Base Plate">
            <a:extLst>
              <a:ext uri="{FF2B5EF4-FFF2-40B4-BE49-F238E27FC236}">
                <a16:creationId xmlns:a16="http://schemas.microsoft.com/office/drawing/2014/main" id="{7B8E5DC1-8C2C-5CE8-3EA7-918CF3B1569A}"/>
              </a:ext>
            </a:extLst>
          </p:cNvPr>
          <p:cNvPicPr>
            <a:picLocks noChangeAspect="1"/>
          </p:cNvPicPr>
          <p:nvPr/>
        </p:nvPicPr>
        <p:blipFill>
          <a:blip r:embed="rId11"/>
          <a:srcRect r="61715" b="89387"/>
          <a:stretch>
            <a:fillRect/>
          </a:stretch>
        </p:blipFill>
        <p:spPr>
          <a:xfrm>
            <a:off x="3344971" y="6091956"/>
            <a:ext cx="667153" cy="371007"/>
          </a:xfrm>
          <a:prstGeom prst="rect">
            <a:avLst/>
          </a:prstGeom>
        </p:spPr>
      </p:pic>
      <p:pic>
        <p:nvPicPr>
          <p:cNvPr id="22" name="Picture 21" descr="276-2252-307&#10;&#10;High Strength &#10;30T Sprocket">
            <a:extLst>
              <a:ext uri="{FF2B5EF4-FFF2-40B4-BE49-F238E27FC236}">
                <a16:creationId xmlns:a16="http://schemas.microsoft.com/office/drawing/2014/main" id="{B5700C1D-9F2C-0BB4-228C-66DC8A400798}"/>
              </a:ext>
            </a:extLst>
          </p:cNvPr>
          <p:cNvPicPr>
            <a:picLocks noChangeAspect="1"/>
          </p:cNvPicPr>
          <p:nvPr/>
        </p:nvPicPr>
        <p:blipFill>
          <a:blip r:embed="rId12"/>
          <a:stretch>
            <a:fillRect/>
          </a:stretch>
        </p:blipFill>
        <p:spPr>
          <a:xfrm>
            <a:off x="4583588" y="3436581"/>
            <a:ext cx="1190281" cy="1190625"/>
          </a:xfrm>
          <a:prstGeom prst="rect">
            <a:avLst/>
          </a:prstGeom>
        </p:spPr>
      </p:pic>
      <p:pic>
        <p:nvPicPr>
          <p:cNvPr id="23" name="Picture 22" descr="276-2232-038&#10;&#10;C-Channel 1x2x1x15">
            <a:extLst>
              <a:ext uri="{FF2B5EF4-FFF2-40B4-BE49-F238E27FC236}">
                <a16:creationId xmlns:a16="http://schemas.microsoft.com/office/drawing/2014/main" id="{E94FE780-352B-AE02-B024-09912079248F}"/>
              </a:ext>
            </a:extLst>
          </p:cNvPr>
          <p:cNvPicPr>
            <a:picLocks noChangeAspect="1"/>
          </p:cNvPicPr>
          <p:nvPr/>
        </p:nvPicPr>
        <p:blipFill>
          <a:blip r:embed="rId10"/>
          <a:srcRect l="100" t="-2918" r="34035" b="6219"/>
          <a:stretch>
            <a:fillRect/>
          </a:stretch>
        </p:blipFill>
        <p:spPr>
          <a:xfrm rot="-2220000">
            <a:off x="3710133" y="2829568"/>
            <a:ext cx="1505251" cy="165791"/>
          </a:xfrm>
          <a:prstGeom prst="rect">
            <a:avLst/>
          </a:prstGeom>
        </p:spPr>
      </p:pic>
      <p:pic>
        <p:nvPicPr>
          <p:cNvPr id="24" name="Picture 23" descr="276-2232-038&#10;&#10;C-Channel 1x2x1x15">
            <a:extLst>
              <a:ext uri="{FF2B5EF4-FFF2-40B4-BE49-F238E27FC236}">
                <a16:creationId xmlns:a16="http://schemas.microsoft.com/office/drawing/2014/main" id="{C51882A9-2461-363B-EE62-147A5D197818}"/>
              </a:ext>
            </a:extLst>
          </p:cNvPr>
          <p:cNvPicPr>
            <a:picLocks noChangeAspect="1"/>
          </p:cNvPicPr>
          <p:nvPr/>
        </p:nvPicPr>
        <p:blipFill>
          <a:blip r:embed="rId10"/>
          <a:srcRect l="360" t="-20031" r="59712" b="24244"/>
          <a:stretch>
            <a:fillRect/>
          </a:stretch>
        </p:blipFill>
        <p:spPr>
          <a:xfrm>
            <a:off x="4701516" y="5193418"/>
            <a:ext cx="912502" cy="164228"/>
          </a:xfrm>
          <a:prstGeom prst="rect">
            <a:avLst/>
          </a:prstGeom>
        </p:spPr>
      </p:pic>
    </p:spTree>
    <p:extLst>
      <p:ext uri="{BB962C8B-B14F-4D97-AF65-F5344CB8AC3E}">
        <p14:creationId xmlns:p14="http://schemas.microsoft.com/office/powerpoint/2010/main" val="346740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DA9DF38C-7A6F-AA50-9D87-A094E52AAFD0}"/>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2F575C1C-CE33-E727-E2CF-805F2FD648F4}"/>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481A9897-EC82-C42B-2603-DE27FF9358FB}"/>
              </a:ext>
            </a:extLst>
          </p:cNvPr>
          <p:cNvSpPr>
            <a:spLocks noGrp="1"/>
          </p:cNvSpPr>
          <p:nvPr>
            <p:ph type="subTitle" idx="1"/>
          </p:nvPr>
        </p:nvSpPr>
        <p:spPr/>
        <p:txBody>
          <a:bodyPr/>
          <a:lstStyle/>
          <a:p>
            <a:r>
              <a:rPr lang="en-US"/>
              <a:t>Tyler</a:t>
            </a:r>
          </a:p>
        </p:txBody>
      </p:sp>
      <p:sp>
        <p:nvSpPr>
          <p:cNvPr id="3" name="Subtitle 2">
            <a:extLst>
              <a:ext uri="{FF2B5EF4-FFF2-40B4-BE49-F238E27FC236}">
                <a16:creationId xmlns:a16="http://schemas.microsoft.com/office/drawing/2014/main" id="{F49D3EF4-B331-694E-7BDE-EBD434E5EDA2}"/>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B8667AEB-65E2-10CF-C641-A3C170183FB2}"/>
              </a:ext>
            </a:extLst>
          </p:cNvPr>
          <p:cNvSpPr>
            <a:spLocks noGrp="1"/>
          </p:cNvSpPr>
          <p:nvPr>
            <p:ph type="subTitle" idx="3"/>
          </p:nvPr>
        </p:nvSpPr>
        <p:spPr/>
        <p:txBody>
          <a:bodyPr/>
          <a:lstStyle/>
          <a:p>
            <a:r>
              <a:rPr lang="en-US"/>
              <a:t>14</a:t>
            </a:r>
          </a:p>
        </p:txBody>
      </p:sp>
      <p:graphicFrame>
        <p:nvGraphicFramePr>
          <p:cNvPr id="5" name="Table 4">
            <a:extLst>
              <a:ext uri="{FF2B5EF4-FFF2-40B4-BE49-F238E27FC236}">
                <a16:creationId xmlns:a16="http://schemas.microsoft.com/office/drawing/2014/main" id="{46C4BF5E-BB86-641C-F9EE-8918C423521C}"/>
              </a:ext>
            </a:extLst>
          </p:cNvPr>
          <p:cNvGraphicFramePr>
            <a:graphicFrameLocks noGrp="1"/>
          </p:cNvGraphicFramePr>
          <p:nvPr>
            <p:extLst>
              <p:ext uri="{D42A27DB-BD31-4B8C-83A1-F6EECF244321}">
                <p14:modId xmlns:p14="http://schemas.microsoft.com/office/powerpoint/2010/main" val="2044166193"/>
              </p:ext>
            </p:extLst>
          </p:nvPr>
        </p:nvGraphicFramePr>
        <p:xfrm>
          <a:off x="129208" y="1033669"/>
          <a:ext cx="7437783" cy="85264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TP Was sick, DB attempt to do drivetrain, MB AS brainstorm the output system. </a:t>
                      </a:r>
                    </a:p>
                    <a:p>
                      <a:r>
                        <a:rPr lang="en-US"/>
                        <a:t>What will each team member do today?</a:t>
                      </a:r>
                    </a:p>
                    <a:p>
                      <a:r>
                        <a:rPr lang="en-US"/>
                        <a:t>DB will study C++, MB and TP will fill out research page and brainstorm designs for the output AS is absent</a:t>
                      </a:r>
                    </a:p>
                    <a:p>
                      <a:r>
                        <a:rPr lang="en-US"/>
                        <a:t>What problems are holding the team back?</a:t>
                      </a:r>
                    </a:p>
                    <a:p>
                      <a:r>
                        <a:rPr lang="en-US"/>
                        <a:t>Multiple absences</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Designing robot output, and DM was learning C++</a:t>
                      </a:r>
                    </a:p>
                    <a:p>
                      <a:r>
                        <a:rPr lang="en-US"/>
                        <a:t>What will each team member do today?</a:t>
                      </a:r>
                    </a:p>
                    <a:p>
                      <a:r>
                        <a:rPr lang="en-US"/>
                        <a:t>MB TP will finish the design page and DM will study C++</a:t>
                      </a:r>
                    </a:p>
                    <a:p>
                      <a:r>
                        <a:rPr lang="en-US"/>
                        <a:t>What problems are holding the team back?</a:t>
                      </a:r>
                    </a:p>
                    <a:p>
                      <a:r>
                        <a:rPr lang="en-US" b="1" i="1" u="sng">
                          <a:solidFill>
                            <a:schemeClr val="accent3">
                              <a:lumMod val="75000"/>
                            </a:schemeClr>
                          </a:solidFill>
                        </a:rPr>
                        <a:t>Half scale pieces not being half scaled</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DB has finished learning C++, MB AL TP created robot designs</a:t>
                      </a:r>
                    </a:p>
                    <a:p>
                      <a:r>
                        <a:rPr lang="en-US"/>
                        <a:t>What will each team member do today?</a:t>
                      </a:r>
                    </a:p>
                    <a:p>
                      <a:r>
                        <a:rPr lang="en-US"/>
                        <a:t>TP AL MB will start building the input and output for the robot, DB will start the drivetrain code</a:t>
                      </a:r>
                    </a:p>
                    <a:p>
                      <a:r>
                        <a:rPr lang="en-US"/>
                        <a:t>What problems are holding the team back?</a:t>
                      </a:r>
                    </a:p>
                    <a:p>
                      <a:r>
                        <a:rPr lang="en-US" b="1" i="1" u="sng">
                          <a:solidFill>
                            <a:schemeClr val="accent3">
                              <a:lumMod val="75000"/>
                            </a:schemeClr>
                          </a:solidFill>
                        </a:rPr>
                        <a:t>We don’t have an intake and output</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TP and DB tried to figure drivetrain out, AS MB continued to figure out the output and intake</a:t>
                      </a:r>
                    </a:p>
                    <a:p>
                      <a:r>
                        <a:rPr lang="en-US"/>
                        <a:t>What will each team member do today?</a:t>
                      </a:r>
                    </a:p>
                    <a:p>
                      <a:r>
                        <a:rPr lang="en-US"/>
                        <a:t>TP and DB will continue code and MB AS will start adding to the robot </a:t>
                      </a:r>
                    </a:p>
                    <a:p>
                      <a:r>
                        <a:rPr lang="en-US"/>
                        <a:t>What problems are holding the team back?</a:t>
                      </a:r>
                    </a:p>
                    <a:p>
                      <a:r>
                        <a:rPr lang="en-US" b="1" i="1" u="sng">
                          <a:solidFill>
                            <a:schemeClr val="accent3">
                              <a:lumMod val="75000"/>
                            </a:schemeClr>
                          </a:solidFill>
                        </a:rPr>
                        <a:t>The code was not saved</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DM and TP </a:t>
                      </a:r>
                      <a:r>
                        <a:rPr lang="en-US" err="1"/>
                        <a:t>partialy</a:t>
                      </a:r>
                      <a:r>
                        <a:rPr lang="en-US"/>
                        <a:t> created code, MB AL planned input</a:t>
                      </a:r>
                    </a:p>
                    <a:p>
                      <a:r>
                        <a:rPr lang="en-US"/>
                        <a:t>What will each team member do today?</a:t>
                      </a:r>
                    </a:p>
                    <a:p>
                      <a:r>
                        <a:rPr lang="en-US"/>
                        <a:t>DM TP continue code and AS MB will start creating input</a:t>
                      </a:r>
                    </a:p>
                    <a:p>
                      <a:r>
                        <a:rPr lang="en-US"/>
                        <a:t>What problems are holding the team back?</a:t>
                      </a:r>
                    </a:p>
                    <a:p>
                      <a:r>
                        <a:rPr lang="en-US" b="1" i="1" u="sng">
                          <a:solidFill>
                            <a:schemeClr val="accent3">
                              <a:lumMod val="75000"/>
                            </a:schemeClr>
                          </a:solidFill>
                        </a:rPr>
                        <a:t>The input and output</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6DAEE6BA-6028-DD5C-B0FE-89E55CD65EAD}"/>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09/8-12/2025</a:t>
            </a:r>
          </a:p>
        </p:txBody>
      </p:sp>
    </p:spTree>
    <p:extLst>
      <p:ext uri="{BB962C8B-B14F-4D97-AF65-F5344CB8AC3E}">
        <p14:creationId xmlns:p14="http://schemas.microsoft.com/office/powerpoint/2010/main" val="2379388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3">
          <a:extLst>
            <a:ext uri="{FF2B5EF4-FFF2-40B4-BE49-F238E27FC236}">
              <a16:creationId xmlns:a16="http://schemas.microsoft.com/office/drawing/2014/main" id="{2324CFD0-E669-C1F1-29C6-8C672CDBB0C3}"/>
            </a:ext>
          </a:extLst>
        </p:cNvPr>
        <p:cNvGrpSpPr/>
        <p:nvPr/>
      </p:nvGrpSpPr>
      <p:grpSpPr>
        <a:xfrm>
          <a:off x="0" y="0"/>
          <a:ext cx="0" cy="0"/>
          <a:chOff x="0" y="0"/>
          <a:chExt cx="0" cy="0"/>
        </a:xfrm>
      </p:grpSpPr>
      <p:sp>
        <p:nvSpPr>
          <p:cNvPr id="264" name="Google Shape;264;p33">
            <a:extLst>
              <a:ext uri="{FF2B5EF4-FFF2-40B4-BE49-F238E27FC236}">
                <a16:creationId xmlns:a16="http://schemas.microsoft.com/office/drawing/2014/main" id="{2B15E319-8A38-69A4-C0DC-CE85C9E777CA}"/>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Draft intake</a:t>
            </a:r>
            <a:endParaRPr/>
          </a:p>
        </p:txBody>
      </p:sp>
      <p:sp>
        <p:nvSpPr>
          <p:cNvPr id="265" name="Google Shape;265;p33">
            <a:extLst>
              <a:ext uri="{FF2B5EF4-FFF2-40B4-BE49-F238E27FC236}">
                <a16:creationId xmlns:a16="http://schemas.microsoft.com/office/drawing/2014/main" id="{19C70063-86D8-5B6A-69DE-24E374D49BCF}"/>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US" sz="1400">
                <a:latin typeface="Arial"/>
                <a:cs typeface="Arial"/>
              </a:rPr>
              <a:t>Alice</a:t>
            </a:r>
            <a:endParaRPr lang="en-US"/>
          </a:p>
        </p:txBody>
      </p:sp>
      <p:sp>
        <p:nvSpPr>
          <p:cNvPr id="266" name="Google Shape;266;p33">
            <a:extLst>
              <a:ext uri="{FF2B5EF4-FFF2-40B4-BE49-F238E27FC236}">
                <a16:creationId xmlns:a16="http://schemas.microsoft.com/office/drawing/2014/main" id="{578F903E-656A-3501-E31F-0719DE4B0348}"/>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08/10/25</a:t>
            </a:r>
            <a:endParaRPr/>
          </a:p>
        </p:txBody>
      </p:sp>
      <p:sp>
        <p:nvSpPr>
          <p:cNvPr id="267" name="Google Shape;267;p33">
            <a:extLst>
              <a:ext uri="{FF2B5EF4-FFF2-40B4-BE49-F238E27FC236}">
                <a16:creationId xmlns:a16="http://schemas.microsoft.com/office/drawing/2014/main" id="{EAA6C0F2-265B-A394-FFF9-B28015A4BE0C}"/>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15</a:t>
            </a:r>
            <a:endParaRPr/>
          </a:p>
        </p:txBody>
      </p:sp>
      <p:pic>
        <p:nvPicPr>
          <p:cNvPr id="268" name="Google Shape;268;p33">
            <a:extLst>
              <a:ext uri="{FF2B5EF4-FFF2-40B4-BE49-F238E27FC236}">
                <a16:creationId xmlns:a16="http://schemas.microsoft.com/office/drawing/2014/main" id="{93F943D9-EDAE-0EF4-547B-A57ADD48C3EA}"/>
              </a:ext>
            </a:extLst>
          </p:cNvPr>
          <p:cNvPicPr preferRelativeResize="0"/>
          <p:nvPr/>
        </p:nvPicPr>
        <p:blipFill>
          <a:blip r:embed="rId3">
            <a:alphaModFix/>
          </a:blip>
          <a:stretch>
            <a:fillRect/>
          </a:stretch>
        </p:blipFill>
        <p:spPr>
          <a:xfrm>
            <a:off x="0" y="2280252"/>
            <a:ext cx="240030" cy="8000998"/>
          </a:xfrm>
          <a:prstGeom prst="rect">
            <a:avLst/>
          </a:prstGeom>
          <a:noFill/>
          <a:ln>
            <a:noFill/>
          </a:ln>
        </p:spPr>
      </p:pic>
      <p:pic>
        <p:nvPicPr>
          <p:cNvPr id="269" name="Google Shape;269;p33">
            <a:extLst>
              <a:ext uri="{FF2B5EF4-FFF2-40B4-BE49-F238E27FC236}">
                <a16:creationId xmlns:a16="http://schemas.microsoft.com/office/drawing/2014/main" id="{177053DE-CD93-BB55-A1EA-70FE3B2C151E}"/>
              </a:ext>
            </a:extLst>
          </p:cNvPr>
          <p:cNvPicPr preferRelativeResize="0"/>
          <p:nvPr/>
        </p:nvPicPr>
        <p:blipFill>
          <a:blip r:embed="rId4">
            <a:alphaModFix/>
          </a:blip>
          <a:stretch>
            <a:fillRect/>
          </a:stretch>
        </p:blipFill>
        <p:spPr>
          <a:xfrm>
            <a:off x="211320" y="2057046"/>
            <a:ext cx="8000998" cy="239110"/>
          </a:xfrm>
          <a:prstGeom prst="rect">
            <a:avLst/>
          </a:prstGeom>
          <a:noFill/>
          <a:ln>
            <a:noFill/>
          </a:ln>
        </p:spPr>
      </p:pic>
      <p:sp>
        <p:nvSpPr>
          <p:cNvPr id="2" name="TextBox 1">
            <a:extLst>
              <a:ext uri="{FF2B5EF4-FFF2-40B4-BE49-F238E27FC236}">
                <a16:creationId xmlns:a16="http://schemas.microsoft.com/office/drawing/2014/main" id="{3D8DB53F-7041-5ABE-897C-7F786C9F022E}"/>
              </a:ext>
            </a:extLst>
          </p:cNvPr>
          <p:cNvSpPr txBox="1"/>
          <p:nvPr/>
        </p:nvSpPr>
        <p:spPr>
          <a:xfrm>
            <a:off x="0" y="0"/>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55FC07EC-D55E-C7E1-3916-596A749F0CB6}"/>
              </a:ext>
            </a:extLst>
          </p:cNvPr>
          <p:cNvSpPr txBox="1"/>
          <p:nvPr/>
        </p:nvSpPr>
        <p:spPr>
          <a:xfrm>
            <a:off x="0" y="516835"/>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grpSp>
        <p:nvGrpSpPr>
          <p:cNvPr id="26" name="Group 25">
            <a:extLst>
              <a:ext uri="{FF2B5EF4-FFF2-40B4-BE49-F238E27FC236}">
                <a16:creationId xmlns:a16="http://schemas.microsoft.com/office/drawing/2014/main" id="{6B569399-B3E9-D619-788C-F33E14ACE41A}"/>
              </a:ext>
            </a:extLst>
          </p:cNvPr>
          <p:cNvGrpSpPr/>
          <p:nvPr/>
        </p:nvGrpSpPr>
        <p:grpSpPr>
          <a:xfrm>
            <a:off x="404853" y="2655860"/>
            <a:ext cx="7049453" cy="5463691"/>
            <a:chOff x="404853" y="2655860"/>
            <a:chExt cx="7049453" cy="5463691"/>
          </a:xfrm>
        </p:grpSpPr>
        <p:pic>
          <p:nvPicPr>
            <p:cNvPr id="20" name="Picture 19" descr="276-2319-001&#10;&#10;Aluminum L-Channel 2x2x25">
              <a:extLst>
                <a:ext uri="{FF2B5EF4-FFF2-40B4-BE49-F238E27FC236}">
                  <a16:creationId xmlns:a16="http://schemas.microsoft.com/office/drawing/2014/main" id="{D0F25B96-0F43-10F3-F157-8065062E21DD}"/>
                </a:ext>
              </a:extLst>
            </p:cNvPr>
            <p:cNvPicPr>
              <a:picLocks noChangeAspect="1"/>
            </p:cNvPicPr>
            <p:nvPr/>
          </p:nvPicPr>
          <p:blipFill>
            <a:blip r:embed="rId5"/>
            <a:srcRect r="18584" b="-2566"/>
            <a:stretch>
              <a:fillRect/>
            </a:stretch>
          </p:blipFill>
          <p:spPr>
            <a:xfrm rot="-5400000">
              <a:off x="2374465" y="4788732"/>
              <a:ext cx="4754216" cy="488472"/>
            </a:xfrm>
            <a:prstGeom prst="rect">
              <a:avLst/>
            </a:prstGeom>
          </p:spPr>
        </p:pic>
        <p:pic>
          <p:nvPicPr>
            <p:cNvPr id="22" name="Picture 21" descr="276-2319-001&#10;&#10;Aluminum L-Channel 2x2x25">
              <a:extLst>
                <a:ext uri="{FF2B5EF4-FFF2-40B4-BE49-F238E27FC236}">
                  <a16:creationId xmlns:a16="http://schemas.microsoft.com/office/drawing/2014/main" id="{2396DE19-6E78-AD4A-A87D-0A0ADB3D44D2}"/>
                </a:ext>
              </a:extLst>
            </p:cNvPr>
            <p:cNvPicPr>
              <a:picLocks noChangeAspect="1"/>
            </p:cNvPicPr>
            <p:nvPr/>
          </p:nvPicPr>
          <p:blipFill>
            <a:blip r:embed="rId5"/>
            <a:srcRect r="18584" b="-2566"/>
            <a:stretch>
              <a:fillRect/>
            </a:stretch>
          </p:blipFill>
          <p:spPr>
            <a:xfrm rot="-5400000">
              <a:off x="947233" y="4788732"/>
              <a:ext cx="4754216" cy="488472"/>
            </a:xfrm>
            <a:prstGeom prst="rect">
              <a:avLst/>
            </a:prstGeom>
          </p:spPr>
        </p:pic>
        <p:grpSp>
          <p:nvGrpSpPr>
            <p:cNvPr id="18" name="Group 17">
              <a:extLst>
                <a:ext uri="{FF2B5EF4-FFF2-40B4-BE49-F238E27FC236}">
                  <a16:creationId xmlns:a16="http://schemas.microsoft.com/office/drawing/2014/main" id="{788FB6A0-B07A-BF66-B616-797537C5C626}"/>
                </a:ext>
              </a:extLst>
            </p:cNvPr>
            <p:cNvGrpSpPr/>
            <p:nvPr/>
          </p:nvGrpSpPr>
          <p:grpSpPr>
            <a:xfrm>
              <a:off x="404853" y="6271700"/>
              <a:ext cx="7049453" cy="1847851"/>
              <a:chOff x="594004" y="5876241"/>
              <a:chExt cx="7049453" cy="1847851"/>
            </a:xfrm>
          </p:grpSpPr>
          <p:pic>
            <p:nvPicPr>
              <p:cNvPr id="6" name="Picture 5" descr="276-2232-038&#10;&#10;C-Channel 1x2x1x15">
                <a:extLst>
                  <a:ext uri="{FF2B5EF4-FFF2-40B4-BE49-F238E27FC236}">
                    <a16:creationId xmlns:a16="http://schemas.microsoft.com/office/drawing/2014/main" id="{30630BE6-010F-64E1-18D8-820621D3371F}"/>
                  </a:ext>
                </a:extLst>
              </p:cNvPr>
              <p:cNvPicPr>
                <a:picLocks noChangeAspect="1"/>
              </p:cNvPicPr>
              <p:nvPr/>
            </p:nvPicPr>
            <p:blipFill>
              <a:blip r:embed="rId6"/>
              <a:stretch>
                <a:fillRect/>
              </a:stretch>
            </p:blipFill>
            <p:spPr>
              <a:xfrm rot="10800000">
                <a:off x="6298172" y="6643249"/>
                <a:ext cx="266727" cy="485775"/>
              </a:xfrm>
              <a:prstGeom prst="rect">
                <a:avLst/>
              </a:prstGeom>
            </p:spPr>
          </p:pic>
          <p:grpSp>
            <p:nvGrpSpPr>
              <p:cNvPr id="17" name="Group 16">
                <a:extLst>
                  <a:ext uri="{FF2B5EF4-FFF2-40B4-BE49-F238E27FC236}">
                    <a16:creationId xmlns:a16="http://schemas.microsoft.com/office/drawing/2014/main" id="{1C0C86CE-89E5-4BBC-873F-3F073C35E91E}"/>
                  </a:ext>
                </a:extLst>
              </p:cNvPr>
              <p:cNvGrpSpPr/>
              <p:nvPr/>
            </p:nvGrpSpPr>
            <p:grpSpPr>
              <a:xfrm>
                <a:off x="594004" y="5876241"/>
                <a:ext cx="7049453" cy="1847851"/>
                <a:chOff x="559613" y="4345988"/>
                <a:chExt cx="7049453" cy="1847851"/>
              </a:xfrm>
            </p:grpSpPr>
            <p:pic>
              <p:nvPicPr>
                <p:cNvPr id="5" name="Picture 4" descr="276-2232-038&#10;&#10;C-Channel 1x2x1x15">
                  <a:extLst>
                    <a:ext uri="{FF2B5EF4-FFF2-40B4-BE49-F238E27FC236}">
                      <a16:creationId xmlns:a16="http://schemas.microsoft.com/office/drawing/2014/main" id="{299A39B1-3285-81D8-7331-75A91622CD33}"/>
                    </a:ext>
                  </a:extLst>
                </p:cNvPr>
                <p:cNvPicPr>
                  <a:picLocks noChangeAspect="1"/>
                </p:cNvPicPr>
                <p:nvPr/>
              </p:nvPicPr>
              <p:blipFill>
                <a:blip r:embed="rId6"/>
                <a:stretch>
                  <a:fillRect/>
                </a:stretch>
              </p:blipFill>
              <p:spPr>
                <a:xfrm>
                  <a:off x="1741344" y="5044221"/>
                  <a:ext cx="266727" cy="485775"/>
                </a:xfrm>
                <a:prstGeom prst="rect">
                  <a:avLst/>
                </a:prstGeom>
              </p:spPr>
            </p:pic>
            <p:pic>
              <p:nvPicPr>
                <p:cNvPr id="7" name="Picture 6" descr="276-2319-001&#10;&#10;Aluminum L-Channel 2x2x25">
                  <a:extLst>
                    <a:ext uri="{FF2B5EF4-FFF2-40B4-BE49-F238E27FC236}">
                      <a16:creationId xmlns:a16="http://schemas.microsoft.com/office/drawing/2014/main" id="{37EFF3EA-8318-ACBC-5D1E-06B7A36551C0}"/>
                    </a:ext>
                  </a:extLst>
                </p:cNvPr>
                <p:cNvPicPr>
                  <a:picLocks noChangeAspect="1"/>
                </p:cNvPicPr>
                <p:nvPr/>
              </p:nvPicPr>
              <p:blipFill>
                <a:blip r:embed="rId5"/>
                <a:srcRect r="18584" b="-2566"/>
                <a:stretch>
                  <a:fillRect/>
                </a:stretch>
              </p:blipFill>
              <p:spPr>
                <a:xfrm rot="10800000">
                  <a:off x="1740589" y="5031789"/>
                  <a:ext cx="4754216" cy="488472"/>
                </a:xfrm>
                <a:prstGeom prst="rect">
                  <a:avLst/>
                </a:prstGeom>
              </p:spPr>
            </p:pic>
            <p:pic>
              <p:nvPicPr>
                <p:cNvPr id="13" name="Picture 12" descr="276-1447&#10;&#10;4&quot; Mecanum Wheel">
                  <a:extLst>
                    <a:ext uri="{FF2B5EF4-FFF2-40B4-BE49-F238E27FC236}">
                      <a16:creationId xmlns:a16="http://schemas.microsoft.com/office/drawing/2014/main" id="{E9FE2F85-C264-4DDD-193F-A1A3E7189642}"/>
                    </a:ext>
                  </a:extLst>
                </p:cNvPr>
                <p:cNvPicPr>
                  <a:picLocks noChangeAspect="1"/>
                </p:cNvPicPr>
                <p:nvPr/>
              </p:nvPicPr>
              <p:blipFill>
                <a:blip r:embed="rId7"/>
                <a:stretch>
                  <a:fillRect/>
                </a:stretch>
              </p:blipFill>
              <p:spPr>
                <a:xfrm>
                  <a:off x="6429046" y="4345989"/>
                  <a:ext cx="933544" cy="1847850"/>
                </a:xfrm>
                <a:prstGeom prst="rect">
                  <a:avLst/>
                </a:prstGeom>
              </p:spPr>
            </p:pic>
            <p:pic>
              <p:nvPicPr>
                <p:cNvPr id="14" name="Picture 13" descr="276-1447&#10;&#10;4&quot; Mecanum Wheel">
                  <a:extLst>
                    <a:ext uri="{FF2B5EF4-FFF2-40B4-BE49-F238E27FC236}">
                      <a16:creationId xmlns:a16="http://schemas.microsoft.com/office/drawing/2014/main" id="{3D011937-F1E0-E11E-9877-E1827769854D}"/>
                    </a:ext>
                  </a:extLst>
                </p:cNvPr>
                <p:cNvPicPr>
                  <a:picLocks noChangeAspect="1"/>
                </p:cNvPicPr>
                <p:nvPr/>
              </p:nvPicPr>
              <p:blipFill>
                <a:blip r:embed="rId7"/>
                <a:stretch>
                  <a:fillRect/>
                </a:stretch>
              </p:blipFill>
              <p:spPr>
                <a:xfrm>
                  <a:off x="805434" y="4345988"/>
                  <a:ext cx="933544" cy="1847850"/>
                </a:xfrm>
                <a:prstGeom prst="rect">
                  <a:avLst/>
                </a:prstGeom>
              </p:spPr>
            </p:pic>
            <p:pic>
              <p:nvPicPr>
                <p:cNvPr id="15" name="Picture 14" descr="276-2288-001&#10;&#10;C-Channel 1x2x1x25">
                  <a:extLst>
                    <a:ext uri="{FF2B5EF4-FFF2-40B4-BE49-F238E27FC236}">
                      <a16:creationId xmlns:a16="http://schemas.microsoft.com/office/drawing/2014/main" id="{DD925D5E-087E-BA0E-5AC5-55843F04C467}"/>
                    </a:ext>
                  </a:extLst>
                </p:cNvPr>
                <p:cNvPicPr>
                  <a:picLocks noChangeAspect="1"/>
                </p:cNvPicPr>
                <p:nvPr/>
              </p:nvPicPr>
              <p:blipFill>
                <a:blip r:embed="rId8"/>
                <a:stretch>
                  <a:fillRect/>
                </a:stretch>
              </p:blipFill>
              <p:spPr>
                <a:xfrm>
                  <a:off x="7351865" y="5031789"/>
                  <a:ext cx="257201" cy="476250"/>
                </a:xfrm>
                <a:prstGeom prst="rect">
                  <a:avLst/>
                </a:prstGeom>
              </p:spPr>
            </p:pic>
            <p:pic>
              <p:nvPicPr>
                <p:cNvPr id="16" name="Picture 15" descr="276-2288-001&#10;&#10;C-Channel 1x2x1x25">
                  <a:extLst>
                    <a:ext uri="{FF2B5EF4-FFF2-40B4-BE49-F238E27FC236}">
                      <a16:creationId xmlns:a16="http://schemas.microsoft.com/office/drawing/2014/main" id="{D97EA0CE-6226-8ECA-030B-4F25569422D2}"/>
                    </a:ext>
                  </a:extLst>
                </p:cNvPr>
                <p:cNvPicPr>
                  <a:picLocks noChangeAspect="1"/>
                </p:cNvPicPr>
                <p:nvPr/>
              </p:nvPicPr>
              <p:blipFill>
                <a:blip r:embed="rId8"/>
                <a:stretch>
                  <a:fillRect/>
                </a:stretch>
              </p:blipFill>
              <p:spPr>
                <a:xfrm rot="10800000">
                  <a:off x="559613" y="5031789"/>
                  <a:ext cx="257201" cy="476250"/>
                </a:xfrm>
                <a:prstGeom prst="rect">
                  <a:avLst/>
                </a:prstGeom>
              </p:spPr>
            </p:pic>
          </p:grpSp>
        </p:grpSp>
        <p:pic>
          <p:nvPicPr>
            <p:cNvPr id="23" name="Picture 22" descr="276-4810&#10;&#10;V5 Robot Brain (Full)&#10;">
              <a:extLst>
                <a:ext uri="{FF2B5EF4-FFF2-40B4-BE49-F238E27FC236}">
                  <a16:creationId xmlns:a16="http://schemas.microsoft.com/office/drawing/2014/main" id="{FD4F7A55-2145-DD5B-DE60-67F140242167}"/>
                </a:ext>
              </a:extLst>
            </p:cNvPr>
            <p:cNvPicPr>
              <a:picLocks noChangeAspect="1"/>
            </p:cNvPicPr>
            <p:nvPr/>
          </p:nvPicPr>
          <p:blipFill>
            <a:blip r:embed="rId9"/>
            <a:stretch>
              <a:fillRect/>
            </a:stretch>
          </p:blipFill>
          <p:spPr>
            <a:xfrm rot="-5400000">
              <a:off x="2996964" y="4065246"/>
              <a:ext cx="1848036" cy="2581275"/>
            </a:xfrm>
            <a:prstGeom prst="rect">
              <a:avLst/>
            </a:prstGeom>
          </p:spPr>
        </p:pic>
        <p:pic>
          <p:nvPicPr>
            <p:cNvPr id="25" name="Picture 24" descr="276-4831&#10;&#10;V5 Robot Radio">
              <a:extLst>
                <a:ext uri="{FF2B5EF4-FFF2-40B4-BE49-F238E27FC236}">
                  <a16:creationId xmlns:a16="http://schemas.microsoft.com/office/drawing/2014/main" id="{3C92777A-ABAE-D984-DA7D-4036D5D43E8A}"/>
                </a:ext>
              </a:extLst>
            </p:cNvPr>
            <p:cNvPicPr>
              <a:picLocks noChangeAspect="1"/>
            </p:cNvPicPr>
            <p:nvPr/>
          </p:nvPicPr>
          <p:blipFill>
            <a:blip r:embed="rId10"/>
            <a:stretch>
              <a:fillRect/>
            </a:stretch>
          </p:blipFill>
          <p:spPr>
            <a:xfrm rot="10800000">
              <a:off x="3394881" y="6394864"/>
              <a:ext cx="1877589" cy="569888"/>
            </a:xfrm>
            <a:prstGeom prst="rect">
              <a:avLst/>
            </a:prstGeom>
          </p:spPr>
        </p:pic>
      </p:grpSp>
      <p:pic>
        <p:nvPicPr>
          <p:cNvPr id="30" name="Picture 29" descr="276-2023-001&#10;&#10;5x15 Steel Plate">
            <a:extLst>
              <a:ext uri="{FF2B5EF4-FFF2-40B4-BE49-F238E27FC236}">
                <a16:creationId xmlns:a16="http://schemas.microsoft.com/office/drawing/2014/main" id="{0BFC15D7-D684-746B-F221-0913F286144C}"/>
              </a:ext>
            </a:extLst>
          </p:cNvPr>
          <p:cNvPicPr>
            <a:picLocks noChangeAspect="1"/>
          </p:cNvPicPr>
          <p:nvPr/>
        </p:nvPicPr>
        <p:blipFill>
          <a:blip r:embed="rId11"/>
          <a:srcRect l="50250" t="-741" r="-588" b="1481"/>
          <a:stretch>
            <a:fillRect/>
          </a:stretch>
        </p:blipFill>
        <p:spPr>
          <a:xfrm rot="5400000">
            <a:off x="2155543" y="5774870"/>
            <a:ext cx="3462152" cy="2297434"/>
          </a:xfrm>
          <a:prstGeom prst="rect">
            <a:avLst/>
          </a:prstGeom>
        </p:spPr>
      </p:pic>
      <p:pic>
        <p:nvPicPr>
          <p:cNvPr id="28" name="Picture 27" descr="276-1499&#10;&#10;Intake Roller">
            <a:extLst>
              <a:ext uri="{FF2B5EF4-FFF2-40B4-BE49-F238E27FC236}">
                <a16:creationId xmlns:a16="http://schemas.microsoft.com/office/drawing/2014/main" id="{CEF57516-F763-43E2-5D2F-28793D72E80A}"/>
              </a:ext>
            </a:extLst>
          </p:cNvPr>
          <p:cNvPicPr>
            <a:picLocks noChangeAspect="1"/>
          </p:cNvPicPr>
          <p:nvPr/>
        </p:nvPicPr>
        <p:blipFill>
          <a:blip r:embed="rId12"/>
          <a:stretch>
            <a:fillRect/>
          </a:stretch>
        </p:blipFill>
        <p:spPr>
          <a:xfrm rot="-5400000">
            <a:off x="2397928" y="6556644"/>
            <a:ext cx="466772" cy="1381125"/>
          </a:xfrm>
          <a:prstGeom prst="rect">
            <a:avLst/>
          </a:prstGeom>
        </p:spPr>
      </p:pic>
      <p:pic>
        <p:nvPicPr>
          <p:cNvPr id="29" name="Picture 28" descr="276-1499&#10;&#10;Intake Roller">
            <a:extLst>
              <a:ext uri="{FF2B5EF4-FFF2-40B4-BE49-F238E27FC236}">
                <a16:creationId xmlns:a16="http://schemas.microsoft.com/office/drawing/2014/main" id="{A9EB88FF-486B-A49D-575E-346C82145CA5}"/>
              </a:ext>
            </a:extLst>
          </p:cNvPr>
          <p:cNvPicPr>
            <a:picLocks noChangeAspect="1"/>
          </p:cNvPicPr>
          <p:nvPr/>
        </p:nvPicPr>
        <p:blipFill>
          <a:blip r:embed="rId12"/>
          <a:stretch>
            <a:fillRect/>
          </a:stretch>
        </p:blipFill>
        <p:spPr>
          <a:xfrm rot="5400000">
            <a:off x="4994460" y="6556644"/>
            <a:ext cx="466772" cy="1381125"/>
          </a:xfrm>
          <a:prstGeom prst="rect">
            <a:avLst/>
          </a:prstGeom>
        </p:spPr>
      </p:pic>
    </p:spTree>
    <p:extLst>
      <p:ext uri="{BB962C8B-B14F-4D97-AF65-F5344CB8AC3E}">
        <p14:creationId xmlns:p14="http://schemas.microsoft.com/office/powerpoint/2010/main" val="113356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EBCF0B-4F09-C160-B247-A9A9B447898F}"/>
              </a:ext>
            </a:extLst>
          </p:cNvPr>
          <p:cNvGraphicFramePr>
            <a:graphicFrameLocks noGrp="1" noChangeAspect="1"/>
          </p:cNvGraphicFramePr>
          <p:nvPr>
            <p:extLst>
              <p:ext uri="{D42A27DB-BD31-4B8C-83A1-F6EECF244321}">
                <p14:modId xmlns:p14="http://schemas.microsoft.com/office/powerpoint/2010/main" val="472581249"/>
              </p:ext>
            </p:extLst>
          </p:nvPr>
        </p:nvGraphicFramePr>
        <p:xfrm>
          <a:off x="223542" y="601784"/>
          <a:ext cx="7315200" cy="8737396"/>
        </p:xfrm>
        <a:graphic>
          <a:graphicData uri="http://schemas.openxmlformats.org/drawingml/2006/table">
            <a:tbl>
              <a:tblPr firstRow="1" bandRow="1">
                <a:tableStyleId>{22838BEF-8BB2-4498-84A7-C5851F593DF1}</a:tableStyleId>
              </a:tblPr>
              <a:tblGrid>
                <a:gridCol w="795130">
                  <a:extLst>
                    <a:ext uri="{9D8B030D-6E8A-4147-A177-3AD203B41FA5}">
                      <a16:colId xmlns:a16="http://schemas.microsoft.com/office/drawing/2014/main" val="2506672152"/>
                    </a:ext>
                  </a:extLst>
                </a:gridCol>
                <a:gridCol w="5035826">
                  <a:extLst>
                    <a:ext uri="{9D8B030D-6E8A-4147-A177-3AD203B41FA5}">
                      <a16:colId xmlns:a16="http://schemas.microsoft.com/office/drawing/2014/main" val="3377491108"/>
                    </a:ext>
                  </a:extLst>
                </a:gridCol>
                <a:gridCol w="1484244">
                  <a:extLst>
                    <a:ext uri="{9D8B030D-6E8A-4147-A177-3AD203B41FA5}">
                      <a16:colId xmlns:a16="http://schemas.microsoft.com/office/drawing/2014/main" val="1761939096"/>
                    </a:ext>
                  </a:extLst>
                </a:gridCol>
              </a:tblGrid>
              <a:tr h="268984">
                <a:tc>
                  <a:txBody>
                    <a:bodyPr/>
                    <a:lstStyle/>
                    <a:p>
                      <a:r>
                        <a:rPr lang="en-US" sz="1000">
                          <a:solidFill>
                            <a:schemeClr val="tx1"/>
                          </a:solidFill>
                        </a:rPr>
                        <a:t>48</a:t>
                      </a:r>
                    </a:p>
                  </a:txBody>
                  <a:tcPr marT="0" marB="0" anchor="ctr"/>
                </a:tc>
                <a:tc>
                  <a:txBody>
                    <a:bodyPr/>
                    <a:lstStyle/>
                    <a:p>
                      <a:r>
                        <a:rPr lang="en-US" sz="1000">
                          <a:solidFill>
                            <a:schemeClr val="tx1"/>
                          </a:solidFill>
                          <a:hlinkClick r:id="rId3" action="ppaction://hlinksldjump"/>
                        </a:rPr>
                        <a:t>Updated Plan and design</a:t>
                      </a:r>
                      <a:endParaRPr lang="en-US" sz="1000">
                        <a:solidFill>
                          <a:schemeClr val="tx1"/>
                        </a:solidFill>
                      </a:endParaRPr>
                    </a:p>
                  </a:txBody>
                  <a:tcPr marT="0" marB="0" anchor="ctr"/>
                </a:tc>
                <a:tc>
                  <a:txBody>
                    <a:bodyPr/>
                    <a:lstStyle/>
                    <a:p>
                      <a:r>
                        <a:rPr lang="en-US" sz="1000">
                          <a:solidFill>
                            <a:schemeClr val="tx1"/>
                          </a:solidFill>
                        </a:rPr>
                        <a:t>8/19-21/2025</a:t>
                      </a:r>
                    </a:p>
                  </a:txBody>
                  <a:tcPr marT="0" marB="0" anchor="ctr"/>
                </a:tc>
                <a:extLst>
                  <a:ext uri="{0D108BD9-81ED-4DB2-BD59-A6C34878D82A}">
                    <a16:rowId xmlns:a16="http://schemas.microsoft.com/office/drawing/2014/main" val="2424811747"/>
                  </a:ext>
                </a:extLst>
              </a:tr>
              <a:tr h="228876">
                <a:tc>
                  <a:txBody>
                    <a:bodyPr/>
                    <a:lstStyle/>
                    <a:p>
                      <a:r>
                        <a:rPr lang="en-US" sz="1000">
                          <a:solidFill>
                            <a:schemeClr val="tx1"/>
                          </a:solidFill>
                        </a:rPr>
                        <a:t>49</a:t>
                      </a:r>
                    </a:p>
                  </a:txBody>
                  <a:tcPr marT="0" marB="0" anchor="ctr"/>
                </a:tc>
                <a:tc>
                  <a:txBody>
                    <a:bodyPr/>
                    <a:lstStyle/>
                    <a:p>
                      <a:r>
                        <a:rPr lang="en-US" sz="1000">
                          <a:solidFill>
                            <a:schemeClr val="tx1"/>
                          </a:solidFill>
                          <a:hlinkClick r:id="rId4" action="ppaction://hlinksldjump"/>
                        </a:rPr>
                        <a:t>Scrum Meetings</a:t>
                      </a:r>
                      <a:endParaRPr lang="en-US" sz="1000">
                        <a:solidFill>
                          <a:schemeClr val="tx1"/>
                        </a:solidFill>
                      </a:endParaRPr>
                    </a:p>
                  </a:txBody>
                  <a:tcPr marT="0" marB="0" anchor="ctr"/>
                </a:tc>
                <a:tc>
                  <a:txBody>
                    <a:bodyPr/>
                    <a:lstStyle/>
                    <a:p>
                      <a:r>
                        <a:rPr lang="en-US" sz="1000">
                          <a:solidFill>
                            <a:schemeClr val="tx1"/>
                          </a:solidFill>
                        </a:rPr>
                        <a:t>10/20-24/2025</a:t>
                      </a:r>
                    </a:p>
                  </a:txBody>
                  <a:tcPr marT="0" marB="0" anchor="ctr"/>
                </a:tc>
                <a:extLst>
                  <a:ext uri="{0D108BD9-81ED-4DB2-BD59-A6C34878D82A}">
                    <a16:rowId xmlns:a16="http://schemas.microsoft.com/office/drawing/2014/main" val="990398402"/>
                  </a:ext>
                </a:extLst>
              </a:tr>
              <a:tr h="228876">
                <a:tc>
                  <a:txBody>
                    <a:bodyPr/>
                    <a:lstStyle/>
                    <a:p>
                      <a:r>
                        <a:rPr lang="en-US" sz="1000">
                          <a:solidFill>
                            <a:schemeClr val="tx1"/>
                          </a:solidFill>
                        </a:rPr>
                        <a:t>50</a:t>
                      </a:r>
                    </a:p>
                  </a:txBody>
                  <a:tcPr marT="0" marB="0" anchor="ctr"/>
                </a:tc>
                <a:tc>
                  <a:txBody>
                    <a:bodyPr/>
                    <a:lstStyle/>
                    <a:p>
                      <a:r>
                        <a:rPr lang="en-US" sz="1000">
                          <a:solidFill>
                            <a:schemeClr val="tx1"/>
                          </a:solidFill>
                          <a:hlinkClick r:id="rId5" action="ppaction://hlinksldjump"/>
                        </a:rPr>
                        <a:t>Sprint Retrospective</a:t>
                      </a:r>
                      <a:endParaRPr lang="en-US" sz="1000">
                        <a:solidFill>
                          <a:schemeClr val="tx1"/>
                        </a:solidFill>
                      </a:endParaRPr>
                    </a:p>
                  </a:txBody>
                  <a:tcPr marT="0" marB="0" anchor="ctr"/>
                </a:tc>
                <a:tc>
                  <a:txBody>
                    <a:bodyPr/>
                    <a:lstStyle/>
                    <a:p>
                      <a:r>
                        <a:rPr lang="en-US" sz="1000">
                          <a:solidFill>
                            <a:schemeClr val="tx1"/>
                          </a:solidFill>
                        </a:rPr>
                        <a:t>10/31/2025</a:t>
                      </a:r>
                    </a:p>
                  </a:txBody>
                  <a:tcPr marT="0" marB="0" anchor="ctr"/>
                </a:tc>
                <a:extLst>
                  <a:ext uri="{0D108BD9-81ED-4DB2-BD59-A6C34878D82A}">
                    <a16:rowId xmlns:a16="http://schemas.microsoft.com/office/drawing/2014/main" val="710909413"/>
                  </a:ext>
                </a:extLst>
              </a:tr>
              <a:tr h="228876">
                <a:tc>
                  <a:txBody>
                    <a:bodyPr/>
                    <a:lstStyle/>
                    <a:p>
                      <a:r>
                        <a:rPr lang="en-US" sz="1000">
                          <a:solidFill>
                            <a:schemeClr val="tx1"/>
                          </a:solidFill>
                        </a:rPr>
                        <a:t>51</a:t>
                      </a:r>
                    </a:p>
                  </a:txBody>
                  <a:tcPr marT="0" marB="0" anchor="ctr"/>
                </a:tc>
                <a:tc>
                  <a:txBody>
                    <a:bodyPr/>
                    <a:lstStyle/>
                    <a:p>
                      <a:r>
                        <a:rPr lang="en-US" sz="1000">
                          <a:solidFill>
                            <a:schemeClr val="tx1"/>
                          </a:solidFill>
                          <a:hlinkClick r:id="rId6" action="ppaction://hlinksldjump"/>
                        </a:rPr>
                        <a:t>Sprint Review</a:t>
                      </a:r>
                      <a:endParaRPr lang="en-US" sz="1000">
                        <a:solidFill>
                          <a:schemeClr val="tx1"/>
                        </a:solidFill>
                      </a:endParaRPr>
                    </a:p>
                  </a:txBody>
                  <a:tcPr marT="0" marB="0" anchor="ctr"/>
                </a:tc>
                <a:tc>
                  <a:txBody>
                    <a:bodyPr/>
                    <a:lstStyle/>
                    <a:p>
                      <a:r>
                        <a:rPr lang="en-US" sz="1000">
                          <a:solidFill>
                            <a:schemeClr val="tx1"/>
                          </a:solidFill>
                        </a:rPr>
                        <a:t>10/31/2025</a:t>
                      </a:r>
                    </a:p>
                  </a:txBody>
                  <a:tcPr marT="0" marB="0" anchor="ctr"/>
                </a:tc>
                <a:extLst>
                  <a:ext uri="{0D108BD9-81ED-4DB2-BD59-A6C34878D82A}">
                    <a16:rowId xmlns:a16="http://schemas.microsoft.com/office/drawing/2014/main" val="33898670"/>
                  </a:ext>
                </a:extLst>
              </a:tr>
              <a:tr h="228876">
                <a:tc>
                  <a:txBody>
                    <a:bodyPr/>
                    <a:lstStyle/>
                    <a:p>
                      <a:r>
                        <a:rPr lang="en-US" sz="1000">
                          <a:solidFill>
                            <a:schemeClr val="tx1"/>
                          </a:solidFill>
                        </a:rPr>
                        <a:t>52</a:t>
                      </a:r>
                      <a:endParaRPr lang="en-US"/>
                    </a:p>
                  </a:txBody>
                  <a:tcPr marT="0" marB="0" anchor="ctr"/>
                </a:tc>
                <a:tc>
                  <a:txBody>
                    <a:bodyPr/>
                    <a:lstStyle/>
                    <a:p>
                      <a:r>
                        <a:rPr lang="en-US" sz="1000">
                          <a:solidFill>
                            <a:schemeClr val="tx1"/>
                          </a:solidFill>
                          <a:hlinkClick r:id="rId7" action="ppaction://hlinksldjump"/>
                        </a:rPr>
                        <a:t>Competition 1 Reflection</a:t>
                      </a:r>
                      <a:endParaRPr lang="en-US" sz="1000">
                        <a:solidFill>
                          <a:schemeClr val="tx1"/>
                        </a:solidFill>
                      </a:endParaRPr>
                    </a:p>
                  </a:txBody>
                  <a:tcPr marT="0" marB="0" anchor="ctr"/>
                </a:tc>
                <a:tc>
                  <a:txBody>
                    <a:bodyPr/>
                    <a:lstStyle/>
                    <a:p>
                      <a:r>
                        <a:rPr lang="en-US" sz="1000">
                          <a:solidFill>
                            <a:schemeClr val="tx1"/>
                          </a:solidFill>
                        </a:rPr>
                        <a:t>11/3/2025</a:t>
                      </a:r>
                    </a:p>
                  </a:txBody>
                  <a:tcPr marT="0" marB="0" anchor="ctr"/>
                </a:tc>
                <a:extLst>
                  <a:ext uri="{0D108BD9-81ED-4DB2-BD59-A6C34878D82A}">
                    <a16:rowId xmlns:a16="http://schemas.microsoft.com/office/drawing/2014/main" val="1656328963"/>
                  </a:ext>
                </a:extLst>
              </a:tr>
              <a:tr h="228876">
                <a:tc>
                  <a:txBody>
                    <a:bodyPr/>
                    <a:lstStyle/>
                    <a:p>
                      <a:r>
                        <a:rPr lang="en-US" sz="1000">
                          <a:solidFill>
                            <a:schemeClr val="tx1"/>
                          </a:solidFill>
                        </a:rPr>
                        <a:t>53</a:t>
                      </a:r>
                    </a:p>
                  </a:txBody>
                  <a:tcPr marT="0" marB="0" anchor="ctr"/>
                </a:tc>
                <a:tc>
                  <a:txBody>
                    <a:bodyPr/>
                    <a:lstStyle/>
                    <a:p>
                      <a:r>
                        <a:rPr lang="en-US" sz="1000">
                          <a:solidFill>
                            <a:schemeClr val="tx1"/>
                          </a:solidFill>
                          <a:hlinkClick r:id="rId8" action="ppaction://hlinksldjump"/>
                        </a:rPr>
                        <a:t>Scrum meeting</a:t>
                      </a:r>
                      <a:endParaRPr lang="en-US" sz="1000">
                        <a:solidFill>
                          <a:schemeClr val="tx1"/>
                        </a:solidFill>
                      </a:endParaRPr>
                    </a:p>
                  </a:txBody>
                  <a:tcPr marT="0" marB="0" anchor="ctr"/>
                </a:tc>
                <a:tc>
                  <a:txBody>
                    <a:bodyPr/>
                    <a:lstStyle/>
                    <a:p>
                      <a:r>
                        <a:rPr lang="en-US" sz="1000">
                          <a:solidFill>
                            <a:schemeClr val="tx1"/>
                          </a:solidFill>
                        </a:rPr>
                        <a:t>11/4/2025</a:t>
                      </a:r>
                    </a:p>
                  </a:txBody>
                  <a:tcPr marT="0" marB="0" anchor="ctr"/>
                </a:tc>
                <a:extLst>
                  <a:ext uri="{0D108BD9-81ED-4DB2-BD59-A6C34878D82A}">
                    <a16:rowId xmlns:a16="http://schemas.microsoft.com/office/drawing/2014/main" val="534327285"/>
                  </a:ext>
                </a:extLst>
              </a:tr>
              <a:tr h="228876">
                <a:tc>
                  <a:txBody>
                    <a:bodyPr/>
                    <a:lstStyle/>
                    <a:p>
                      <a:r>
                        <a:rPr lang="en-US" sz="1000">
                          <a:solidFill>
                            <a:schemeClr val="tx1"/>
                          </a:solidFill>
                        </a:rPr>
                        <a:t>54</a:t>
                      </a:r>
                    </a:p>
                  </a:txBody>
                  <a:tcPr marT="0" marB="0" anchor="ctr"/>
                </a:tc>
                <a:tc>
                  <a:txBody>
                    <a:bodyPr/>
                    <a:lstStyle/>
                    <a:p>
                      <a:r>
                        <a:rPr lang="en-US" sz="1000">
                          <a:solidFill>
                            <a:schemeClr val="tx1"/>
                          </a:solidFill>
                          <a:hlinkClick r:id="rId9" action="ppaction://hlinksldjump"/>
                        </a:rPr>
                        <a:t>Sprint Plan 4</a:t>
                      </a:r>
                      <a:endParaRPr lang="en-US" sz="1000">
                        <a:solidFill>
                          <a:schemeClr val="tx1"/>
                        </a:solidFill>
                      </a:endParaRPr>
                    </a:p>
                  </a:txBody>
                  <a:tcPr marT="0" marB="0" anchor="ctr"/>
                </a:tc>
                <a:tc>
                  <a:txBody>
                    <a:bodyPr/>
                    <a:lstStyle/>
                    <a:p>
                      <a:r>
                        <a:rPr lang="en-US" sz="1000">
                          <a:solidFill>
                            <a:schemeClr val="tx1"/>
                          </a:solidFill>
                        </a:rPr>
                        <a:t>11/4/2025</a:t>
                      </a:r>
                    </a:p>
                  </a:txBody>
                  <a:tcPr marT="0" marB="0" anchor="ctr"/>
                </a:tc>
                <a:extLst>
                  <a:ext uri="{0D108BD9-81ED-4DB2-BD59-A6C34878D82A}">
                    <a16:rowId xmlns:a16="http://schemas.microsoft.com/office/drawing/2014/main" val="2146995891"/>
                  </a:ext>
                </a:extLst>
              </a:tr>
              <a:tr h="228876">
                <a:tc>
                  <a:txBody>
                    <a:bodyPr/>
                    <a:lstStyle/>
                    <a:p>
                      <a:r>
                        <a:rPr lang="en-US" sz="1000">
                          <a:solidFill>
                            <a:schemeClr val="tx1"/>
                          </a:solidFill>
                        </a:rPr>
                        <a:t>55</a:t>
                      </a:r>
                    </a:p>
                  </a:txBody>
                  <a:tcPr marT="0" marB="0" anchor="ctr"/>
                </a:tc>
                <a:tc>
                  <a:txBody>
                    <a:bodyPr/>
                    <a:lstStyle/>
                    <a:p>
                      <a:r>
                        <a:rPr lang="en-US" sz="1000">
                          <a:solidFill>
                            <a:schemeClr val="tx1"/>
                          </a:solidFill>
                          <a:hlinkClick r:id="rId10" action="ppaction://hlinksldjump"/>
                        </a:rPr>
                        <a:t>Scrum Meetings 11/10-14/2025</a:t>
                      </a:r>
                      <a:endParaRPr lang="en-US" sz="1000">
                        <a:solidFill>
                          <a:schemeClr val="tx1"/>
                        </a:solidFill>
                      </a:endParaRPr>
                    </a:p>
                  </a:txBody>
                  <a:tcPr marT="0" marB="0" anchor="ctr"/>
                </a:tc>
                <a:tc>
                  <a:txBody>
                    <a:bodyPr/>
                    <a:lstStyle/>
                    <a:p>
                      <a:r>
                        <a:rPr lang="en-US" sz="1000">
                          <a:solidFill>
                            <a:schemeClr val="tx1"/>
                          </a:solidFill>
                        </a:rPr>
                        <a:t>11/10-14/2025</a:t>
                      </a:r>
                    </a:p>
                  </a:txBody>
                  <a:tcPr marT="0" marB="0" anchor="ctr"/>
                </a:tc>
                <a:extLst>
                  <a:ext uri="{0D108BD9-81ED-4DB2-BD59-A6C34878D82A}">
                    <a16:rowId xmlns:a16="http://schemas.microsoft.com/office/drawing/2014/main" val="640788268"/>
                  </a:ext>
                </a:extLst>
              </a:tr>
              <a:tr h="228876">
                <a:tc>
                  <a:txBody>
                    <a:bodyPr/>
                    <a:lstStyle/>
                    <a:p>
                      <a:r>
                        <a:rPr lang="en-US" sz="1000">
                          <a:solidFill>
                            <a:schemeClr val="tx1"/>
                          </a:solidFill>
                        </a:rPr>
                        <a:t>56</a:t>
                      </a:r>
                    </a:p>
                  </a:txBody>
                  <a:tcPr marT="0" marB="0" anchor="ctr"/>
                </a:tc>
                <a:tc>
                  <a:txBody>
                    <a:bodyPr/>
                    <a:lstStyle/>
                    <a:p>
                      <a:r>
                        <a:rPr lang="en-US" sz="1000">
                          <a:solidFill>
                            <a:schemeClr val="tx1"/>
                          </a:solidFill>
                          <a:hlinkClick r:id="rId11" action="ppaction://hlinksldjump"/>
                        </a:rPr>
                        <a:t>Scrum Meetings 11/17-21/20205</a:t>
                      </a:r>
                      <a:endParaRPr lang="en-US" sz="1000">
                        <a:solidFill>
                          <a:schemeClr val="tx1"/>
                        </a:solidFill>
                      </a:endParaRPr>
                    </a:p>
                  </a:txBody>
                  <a:tcPr marT="0" marB="0" anchor="ctr"/>
                </a:tc>
                <a:tc>
                  <a:txBody>
                    <a:bodyPr/>
                    <a:lstStyle/>
                    <a:p>
                      <a:r>
                        <a:rPr lang="en-US" sz="1000">
                          <a:solidFill>
                            <a:schemeClr val="tx1"/>
                          </a:solidFill>
                        </a:rPr>
                        <a:t>11/17-21/2025</a:t>
                      </a:r>
                    </a:p>
                  </a:txBody>
                  <a:tcPr marT="0" marB="0" anchor="ctr"/>
                </a:tc>
                <a:extLst>
                  <a:ext uri="{0D108BD9-81ED-4DB2-BD59-A6C34878D82A}">
                    <a16:rowId xmlns:a16="http://schemas.microsoft.com/office/drawing/2014/main" val="1599301513"/>
                  </a:ext>
                </a:extLst>
              </a:tr>
              <a:tr h="228876">
                <a:tc>
                  <a:txBody>
                    <a:bodyPr/>
                    <a:lstStyle/>
                    <a:p>
                      <a:r>
                        <a:rPr lang="en-US" sz="1000">
                          <a:solidFill>
                            <a:schemeClr val="tx1"/>
                          </a:solidFill>
                        </a:rPr>
                        <a:t>57</a:t>
                      </a:r>
                    </a:p>
                  </a:txBody>
                  <a:tcPr marT="0" marB="0" anchor="ctr"/>
                </a:tc>
                <a:tc>
                  <a:txBody>
                    <a:bodyPr/>
                    <a:lstStyle/>
                    <a:p>
                      <a:r>
                        <a:rPr lang="en-US" sz="1000">
                          <a:solidFill>
                            <a:schemeClr val="tx1"/>
                          </a:solidFill>
                          <a:hlinkClick r:id="rId12" action="ppaction://hlinksldjump"/>
                        </a:rPr>
                        <a:t>Testing worksheet</a:t>
                      </a:r>
                      <a:endParaRPr lang="en-US" sz="1000">
                        <a:solidFill>
                          <a:schemeClr val="tx1"/>
                        </a:solidFill>
                      </a:endParaRPr>
                    </a:p>
                  </a:txBody>
                  <a:tcPr marT="0" marB="0" anchor="ctr"/>
                </a:tc>
                <a:tc>
                  <a:txBody>
                    <a:bodyPr/>
                    <a:lstStyle/>
                    <a:p>
                      <a:r>
                        <a:rPr lang="en-US" sz="1000">
                          <a:solidFill>
                            <a:schemeClr val="tx1"/>
                          </a:solidFill>
                        </a:rPr>
                        <a:t>11/20/2025</a:t>
                      </a:r>
                    </a:p>
                  </a:txBody>
                  <a:tcPr marT="0" marB="0" anchor="ctr"/>
                </a:tc>
                <a:extLst>
                  <a:ext uri="{0D108BD9-81ED-4DB2-BD59-A6C34878D82A}">
                    <a16:rowId xmlns:a16="http://schemas.microsoft.com/office/drawing/2014/main" val="2314092296"/>
                  </a:ext>
                </a:extLst>
              </a:tr>
              <a:tr h="228876">
                <a:tc>
                  <a:txBody>
                    <a:bodyPr/>
                    <a:lstStyle/>
                    <a:p>
                      <a:r>
                        <a:rPr lang="en-US" sz="1000">
                          <a:solidFill>
                            <a:schemeClr val="tx1"/>
                          </a:solidFill>
                        </a:rPr>
                        <a:t>58</a:t>
                      </a:r>
                    </a:p>
                  </a:txBody>
                  <a:tcPr marT="0" marB="0" anchor="ctr"/>
                </a:tc>
                <a:tc>
                  <a:txBody>
                    <a:bodyPr/>
                    <a:lstStyle/>
                    <a:p>
                      <a:r>
                        <a:rPr lang="en-US" sz="1000">
                          <a:solidFill>
                            <a:schemeClr val="tx1"/>
                          </a:solidFill>
                          <a:hlinkClick r:id="rId13" action="ppaction://hlinksldjump"/>
                        </a:rPr>
                        <a:t>Scrum Meetings 12/1-5/2025</a:t>
                      </a:r>
                      <a:endParaRPr lang="en-US" sz="1000">
                        <a:solidFill>
                          <a:schemeClr val="tx1"/>
                        </a:solidFill>
                      </a:endParaRPr>
                    </a:p>
                  </a:txBody>
                  <a:tcPr marT="0" marB="0" anchor="ctr"/>
                </a:tc>
                <a:tc>
                  <a:txBody>
                    <a:bodyPr/>
                    <a:lstStyle/>
                    <a:p>
                      <a:r>
                        <a:rPr lang="en-US" sz="1000">
                          <a:solidFill>
                            <a:schemeClr val="tx1"/>
                          </a:solidFill>
                        </a:rPr>
                        <a:t>12/1-5/2025</a:t>
                      </a:r>
                    </a:p>
                  </a:txBody>
                  <a:tcPr marT="0" marB="0" anchor="ctr"/>
                </a:tc>
                <a:extLst>
                  <a:ext uri="{0D108BD9-81ED-4DB2-BD59-A6C34878D82A}">
                    <a16:rowId xmlns:a16="http://schemas.microsoft.com/office/drawing/2014/main" val="3888501607"/>
                  </a:ext>
                </a:extLst>
              </a:tr>
              <a:tr h="228876">
                <a:tc>
                  <a:txBody>
                    <a:bodyPr/>
                    <a:lstStyle/>
                    <a:p>
                      <a:r>
                        <a:rPr lang="en-US" sz="1000">
                          <a:solidFill>
                            <a:schemeClr val="tx1"/>
                          </a:solidFill>
                        </a:rPr>
                        <a:t>59</a:t>
                      </a:r>
                    </a:p>
                  </a:txBody>
                  <a:tcPr marT="0" marB="0" anchor="ctr"/>
                </a:tc>
                <a:tc>
                  <a:txBody>
                    <a:bodyPr/>
                    <a:lstStyle/>
                    <a:p>
                      <a:r>
                        <a:rPr lang="en-US" sz="1000">
                          <a:solidFill>
                            <a:schemeClr val="tx1"/>
                          </a:solidFill>
                          <a:hlinkClick r:id="rId14" action="ppaction://hlinksldjump"/>
                        </a:rPr>
                        <a:t>Controller worksheet</a:t>
                      </a:r>
                      <a:endParaRPr lang="en-US" sz="1000">
                        <a:solidFill>
                          <a:schemeClr val="tx1"/>
                        </a:solidFill>
                      </a:endParaRPr>
                    </a:p>
                  </a:txBody>
                  <a:tcPr marT="0" marB="0" anchor="ctr"/>
                </a:tc>
                <a:tc>
                  <a:txBody>
                    <a:bodyPr/>
                    <a:lstStyle/>
                    <a:p>
                      <a:r>
                        <a:rPr lang="en-US" sz="1000">
                          <a:solidFill>
                            <a:schemeClr val="tx1"/>
                          </a:solidFill>
                        </a:rPr>
                        <a:t>12/4/2025</a:t>
                      </a:r>
                    </a:p>
                  </a:txBody>
                  <a:tcPr marT="0" marB="0" anchor="ctr"/>
                </a:tc>
                <a:extLst>
                  <a:ext uri="{0D108BD9-81ED-4DB2-BD59-A6C34878D82A}">
                    <a16:rowId xmlns:a16="http://schemas.microsoft.com/office/drawing/2014/main" val="627715477"/>
                  </a:ext>
                </a:extLst>
              </a:tr>
              <a:tr h="228876">
                <a:tc>
                  <a:txBody>
                    <a:bodyPr/>
                    <a:lstStyle/>
                    <a:p>
                      <a:r>
                        <a:rPr lang="en-US" sz="1000">
                          <a:solidFill>
                            <a:schemeClr val="tx1"/>
                          </a:solidFill>
                        </a:rPr>
                        <a:t>60</a:t>
                      </a:r>
                    </a:p>
                  </a:txBody>
                  <a:tcPr marT="0" marB="0" anchor="ctr"/>
                </a:tc>
                <a:tc>
                  <a:txBody>
                    <a:bodyPr/>
                    <a:lstStyle/>
                    <a:p>
                      <a:r>
                        <a:rPr lang="en-US" sz="1000">
                          <a:solidFill>
                            <a:schemeClr val="tx1"/>
                          </a:solidFill>
                          <a:hlinkClick r:id="rId15" action="ppaction://hlinksldjump"/>
                        </a:rPr>
                        <a:t>Sprint Retrospective 4</a:t>
                      </a:r>
                      <a:endParaRPr lang="en-US" sz="1000">
                        <a:solidFill>
                          <a:schemeClr val="tx1"/>
                        </a:solidFill>
                      </a:endParaRPr>
                    </a:p>
                  </a:txBody>
                  <a:tcPr marT="0" marB="0" anchor="ctr"/>
                </a:tc>
                <a:tc>
                  <a:txBody>
                    <a:bodyPr/>
                    <a:lstStyle/>
                    <a:p>
                      <a:r>
                        <a:rPr lang="en-US" sz="1000">
                          <a:solidFill>
                            <a:schemeClr val="tx1"/>
                          </a:solidFill>
                        </a:rPr>
                        <a:t>12/5/2025</a:t>
                      </a:r>
                    </a:p>
                  </a:txBody>
                  <a:tcPr marT="0" marB="0" anchor="ctr"/>
                </a:tc>
                <a:extLst>
                  <a:ext uri="{0D108BD9-81ED-4DB2-BD59-A6C34878D82A}">
                    <a16:rowId xmlns:a16="http://schemas.microsoft.com/office/drawing/2014/main" val="168127778"/>
                  </a:ext>
                </a:extLst>
              </a:tr>
              <a:tr h="228876">
                <a:tc>
                  <a:txBody>
                    <a:bodyPr/>
                    <a:lstStyle/>
                    <a:p>
                      <a:r>
                        <a:rPr lang="en-US" sz="1000">
                          <a:solidFill>
                            <a:schemeClr val="tx1"/>
                          </a:solidFill>
                        </a:rPr>
                        <a:t>61</a:t>
                      </a:r>
                    </a:p>
                  </a:txBody>
                  <a:tcPr marT="0" marB="0" anchor="ctr"/>
                </a:tc>
                <a:tc>
                  <a:txBody>
                    <a:bodyPr/>
                    <a:lstStyle/>
                    <a:p>
                      <a:r>
                        <a:rPr lang="en-US" sz="1000">
                          <a:solidFill>
                            <a:schemeClr val="tx1"/>
                          </a:solidFill>
                          <a:hlinkClick r:id="rId16" action="ppaction://hlinksldjump"/>
                        </a:rPr>
                        <a:t>Sprint Review</a:t>
                      </a:r>
                      <a:endParaRPr lang="en-US" sz="1000">
                        <a:solidFill>
                          <a:schemeClr val="tx1"/>
                        </a:solidFill>
                      </a:endParaRPr>
                    </a:p>
                  </a:txBody>
                  <a:tcPr marT="0" marB="0" anchor="ctr"/>
                </a:tc>
                <a:tc>
                  <a:txBody>
                    <a:bodyPr/>
                    <a:lstStyle/>
                    <a:p>
                      <a:r>
                        <a:rPr lang="en-US" sz="1000">
                          <a:solidFill>
                            <a:schemeClr val="tx1"/>
                          </a:solidFill>
                        </a:rPr>
                        <a:t>12/5/2025</a:t>
                      </a:r>
                    </a:p>
                  </a:txBody>
                  <a:tcPr marT="0" marB="0" anchor="ctr"/>
                </a:tc>
                <a:extLst>
                  <a:ext uri="{0D108BD9-81ED-4DB2-BD59-A6C34878D82A}">
                    <a16:rowId xmlns:a16="http://schemas.microsoft.com/office/drawing/2014/main" val="1137965128"/>
                  </a:ext>
                </a:extLst>
              </a:tr>
              <a:tr h="228876">
                <a:tc>
                  <a:txBody>
                    <a:bodyPr/>
                    <a:lstStyle/>
                    <a:p>
                      <a:r>
                        <a:rPr lang="en-US" sz="1000">
                          <a:solidFill>
                            <a:schemeClr val="tx1"/>
                          </a:solidFill>
                        </a:rPr>
                        <a:t>62</a:t>
                      </a:r>
                    </a:p>
                  </a:txBody>
                  <a:tcPr marT="0" marB="0" anchor="ctr"/>
                </a:tc>
                <a:tc>
                  <a:txBody>
                    <a:bodyPr/>
                    <a:lstStyle/>
                    <a:p>
                      <a:r>
                        <a:rPr lang="en-US" sz="1000">
                          <a:solidFill>
                            <a:schemeClr val="tx1"/>
                          </a:solidFill>
                          <a:hlinkClick r:id="rId17" action="ppaction://hlinksldjump"/>
                        </a:rPr>
                        <a:t>Scrum Meetings</a:t>
                      </a:r>
                      <a:endParaRPr lang="en-US" sz="1000">
                        <a:solidFill>
                          <a:schemeClr val="tx1"/>
                        </a:solidFill>
                      </a:endParaRPr>
                    </a:p>
                  </a:txBody>
                  <a:tcPr marT="0" marB="0" anchor="ctr"/>
                </a:tc>
                <a:tc>
                  <a:txBody>
                    <a:bodyPr/>
                    <a:lstStyle/>
                    <a:p>
                      <a:r>
                        <a:rPr lang="en-US" sz="1000">
                          <a:solidFill>
                            <a:schemeClr val="tx1"/>
                          </a:solidFill>
                        </a:rPr>
                        <a:t>12/8-12/2025</a:t>
                      </a:r>
                    </a:p>
                  </a:txBody>
                  <a:tcPr marT="0" marB="0" anchor="ctr"/>
                </a:tc>
                <a:extLst>
                  <a:ext uri="{0D108BD9-81ED-4DB2-BD59-A6C34878D82A}">
                    <a16:rowId xmlns:a16="http://schemas.microsoft.com/office/drawing/2014/main" val="126947429"/>
                  </a:ext>
                </a:extLst>
              </a:tr>
              <a:tr h="228876">
                <a:tc>
                  <a:txBody>
                    <a:bodyPr/>
                    <a:lstStyle/>
                    <a:p>
                      <a:r>
                        <a:rPr lang="en-US" sz="1000">
                          <a:solidFill>
                            <a:schemeClr val="tx1"/>
                          </a:solidFill>
                        </a:rPr>
                        <a:t>63</a:t>
                      </a:r>
                    </a:p>
                  </a:txBody>
                  <a:tcPr marT="0" marB="0" anchor="ctr"/>
                </a:tc>
                <a:tc>
                  <a:txBody>
                    <a:bodyPr/>
                    <a:lstStyle/>
                    <a:p>
                      <a:r>
                        <a:rPr lang="en-US" sz="1000">
                          <a:solidFill>
                            <a:schemeClr val="tx1"/>
                          </a:solidFill>
                          <a:hlinkClick r:id="rId18" action="ppaction://hlinksldjump"/>
                        </a:rPr>
                        <a:t>Scrum Meetings</a:t>
                      </a:r>
                      <a:endParaRPr lang="en-US" sz="1000">
                        <a:solidFill>
                          <a:schemeClr val="tx1"/>
                        </a:solidFill>
                      </a:endParaRPr>
                    </a:p>
                  </a:txBody>
                  <a:tcPr marT="0" marB="0" anchor="ctr"/>
                </a:tc>
                <a:tc>
                  <a:txBody>
                    <a:bodyPr/>
                    <a:lstStyle/>
                    <a:p>
                      <a:r>
                        <a:rPr lang="en-US" sz="1000">
                          <a:solidFill>
                            <a:schemeClr val="tx1"/>
                          </a:solidFill>
                        </a:rPr>
                        <a:t>1/7-9/26</a:t>
                      </a:r>
                    </a:p>
                  </a:txBody>
                  <a:tcPr marT="0" marB="0" anchor="ctr"/>
                </a:tc>
                <a:extLst>
                  <a:ext uri="{0D108BD9-81ED-4DB2-BD59-A6C34878D82A}">
                    <a16:rowId xmlns:a16="http://schemas.microsoft.com/office/drawing/2014/main" val="1796891191"/>
                  </a:ext>
                </a:extLst>
              </a:tr>
              <a:tr h="228876">
                <a:tc>
                  <a:txBody>
                    <a:bodyPr/>
                    <a:lstStyle/>
                    <a:p>
                      <a:r>
                        <a:rPr lang="en-US" sz="1000">
                          <a:solidFill>
                            <a:schemeClr val="tx1"/>
                          </a:solidFill>
                        </a:rPr>
                        <a:t>64</a:t>
                      </a: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73220431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89251679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4456058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64589641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71529807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194270883"/>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31139368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98459387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1384156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177993321"/>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23125413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32772788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85535856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85204849"/>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98492452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92891205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43757577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6189440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03078580"/>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54727343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67083548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70796392"/>
                  </a:ext>
                </a:extLst>
              </a:tr>
            </a:tbl>
          </a:graphicData>
        </a:graphic>
      </p:graphicFrame>
    </p:spTree>
    <p:extLst>
      <p:ext uri="{BB962C8B-B14F-4D97-AF65-F5344CB8AC3E}">
        <p14:creationId xmlns:p14="http://schemas.microsoft.com/office/powerpoint/2010/main" val="1350439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04ADFA7A-5598-2015-7059-5B95324CB7C3}"/>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3B2D1AD3-42C0-9FDF-2BE8-1C33E3A23109}"/>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09/15-20/2025</a:t>
            </a:r>
            <a:endParaRPr/>
          </a:p>
        </p:txBody>
      </p:sp>
      <p:sp>
        <p:nvSpPr>
          <p:cNvPr id="2" name="Subtitle 1">
            <a:extLst>
              <a:ext uri="{FF2B5EF4-FFF2-40B4-BE49-F238E27FC236}">
                <a16:creationId xmlns:a16="http://schemas.microsoft.com/office/drawing/2014/main" id="{FB74B5CD-3869-65C4-936B-A7604BC97ED4}"/>
              </a:ext>
            </a:extLst>
          </p:cNvPr>
          <p:cNvSpPr>
            <a:spLocks noGrp="1"/>
          </p:cNvSpPr>
          <p:nvPr>
            <p:ph type="subTitle" idx="1"/>
          </p:nvPr>
        </p:nvSpPr>
        <p:spPr/>
        <p:txBody>
          <a:bodyPr/>
          <a:lstStyle/>
          <a:p>
            <a:r>
              <a:rPr lang="en-US"/>
              <a:t>Tyler</a:t>
            </a:r>
          </a:p>
        </p:txBody>
      </p:sp>
      <p:sp>
        <p:nvSpPr>
          <p:cNvPr id="3" name="Subtitle 2">
            <a:extLst>
              <a:ext uri="{FF2B5EF4-FFF2-40B4-BE49-F238E27FC236}">
                <a16:creationId xmlns:a16="http://schemas.microsoft.com/office/drawing/2014/main" id="{5763E7F7-34F9-C154-E662-F14EE39B0C2F}"/>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E21E6494-06D8-F061-997B-D51728A94D37}"/>
              </a:ext>
            </a:extLst>
          </p:cNvPr>
          <p:cNvSpPr>
            <a:spLocks noGrp="1"/>
          </p:cNvSpPr>
          <p:nvPr>
            <p:ph type="subTitle" idx="3"/>
          </p:nvPr>
        </p:nvSpPr>
        <p:spPr/>
        <p:txBody>
          <a:bodyPr/>
          <a:lstStyle/>
          <a:p>
            <a:r>
              <a:rPr lang="en-US"/>
              <a:t>16</a:t>
            </a:r>
          </a:p>
        </p:txBody>
      </p:sp>
      <p:graphicFrame>
        <p:nvGraphicFramePr>
          <p:cNvPr id="5" name="Table 4">
            <a:extLst>
              <a:ext uri="{FF2B5EF4-FFF2-40B4-BE49-F238E27FC236}">
                <a16:creationId xmlns:a16="http://schemas.microsoft.com/office/drawing/2014/main" id="{64C316DB-C9BE-F0D3-1783-0250A40EDB2B}"/>
              </a:ext>
            </a:extLst>
          </p:cNvPr>
          <p:cNvGraphicFramePr>
            <a:graphicFrameLocks noGrp="1"/>
          </p:cNvGraphicFramePr>
          <p:nvPr>
            <p:extLst>
              <p:ext uri="{D42A27DB-BD31-4B8C-83A1-F6EECF244321}">
                <p14:modId xmlns:p14="http://schemas.microsoft.com/office/powerpoint/2010/main" val="426511784"/>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MB AL created intake and TP DB continued drivetrain</a:t>
                      </a:r>
                    </a:p>
                    <a:p>
                      <a:r>
                        <a:rPr lang="en-US"/>
                        <a:t>What will each team member do today?</a:t>
                      </a:r>
                    </a:p>
                    <a:p>
                      <a:r>
                        <a:rPr lang="en-US"/>
                        <a:t>TP MB Continue on intake AL DB are absent</a:t>
                      </a:r>
                    </a:p>
                    <a:p>
                      <a:r>
                        <a:rPr lang="en-US"/>
                        <a:t>What problems are holding the team back?</a:t>
                      </a:r>
                    </a:p>
                    <a:p>
                      <a:r>
                        <a:rPr lang="en-US"/>
                        <a:t>We need to make the intake</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We have created the intake.</a:t>
                      </a:r>
                    </a:p>
                    <a:p>
                      <a:r>
                        <a:rPr lang="en-US"/>
                        <a:t>What will each team member do today?</a:t>
                      </a:r>
                    </a:p>
                    <a:p>
                      <a:r>
                        <a:rPr lang="en-US"/>
                        <a:t>Edit the book and create the ramp.</a:t>
                      </a:r>
                    </a:p>
                    <a:p>
                      <a:r>
                        <a:rPr lang="en-US"/>
                        <a:t>What problems are holding the team back?</a:t>
                      </a:r>
                    </a:p>
                    <a:p>
                      <a:r>
                        <a:rPr lang="en-US" b="1" i="1" u="sng">
                          <a:solidFill>
                            <a:schemeClr val="accent3">
                              <a:lumMod val="75000"/>
                            </a:schemeClr>
                          </a:solidFill>
                        </a:rPr>
                        <a:t>We don’t have a ramp for the intake.</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We </a:t>
                      </a:r>
                      <a:r>
                        <a:rPr lang="en-US" err="1"/>
                        <a:t>stablized</a:t>
                      </a:r>
                      <a:r>
                        <a:rPr lang="en-US"/>
                        <a:t> the intake.</a:t>
                      </a:r>
                    </a:p>
                    <a:p>
                      <a:r>
                        <a:rPr lang="en-US"/>
                        <a:t>What will each team member do today?</a:t>
                      </a:r>
                    </a:p>
                    <a:p>
                      <a:r>
                        <a:rPr lang="en-US"/>
                        <a:t>We will make the motors spin faster.</a:t>
                      </a:r>
                    </a:p>
                    <a:p>
                      <a:r>
                        <a:rPr lang="en-US"/>
                        <a:t>What problems are holding the team back?</a:t>
                      </a:r>
                    </a:p>
                    <a:p>
                      <a:r>
                        <a:rPr lang="en-US" b="1" i="1" u="sng">
                          <a:solidFill>
                            <a:schemeClr val="accent3">
                              <a:lumMod val="75000"/>
                            </a:schemeClr>
                          </a:solidFill>
                        </a:rPr>
                        <a:t>Motors are not spinning fast.</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We fixed the intake DB is not here</a:t>
                      </a:r>
                    </a:p>
                    <a:p>
                      <a:r>
                        <a:rPr lang="en-US"/>
                        <a:t>What will each team member do today?</a:t>
                      </a:r>
                    </a:p>
                    <a:p>
                      <a:r>
                        <a:rPr lang="en-US"/>
                        <a:t>We will try to figure out DB code</a:t>
                      </a:r>
                    </a:p>
                    <a:p>
                      <a:r>
                        <a:rPr lang="en-US"/>
                        <a:t>What problems are holding the team back?</a:t>
                      </a:r>
                    </a:p>
                    <a:p>
                      <a:r>
                        <a:rPr lang="en-US" b="1" i="1" u="sng">
                          <a:solidFill>
                            <a:schemeClr val="accent3">
                              <a:lumMod val="75000"/>
                            </a:schemeClr>
                          </a:solidFill>
                        </a:rPr>
                        <a:t>DB is not here</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pPr lvl="0">
                        <a:buNone/>
                      </a:pPr>
                      <a:r>
                        <a:rPr lang="en-US"/>
                        <a:t>Fixed the intake</a:t>
                      </a:r>
                    </a:p>
                    <a:p>
                      <a:r>
                        <a:rPr lang="en-US"/>
                        <a:t>What will each team member do today?</a:t>
                      </a:r>
                    </a:p>
                    <a:p>
                      <a:r>
                        <a:rPr lang="en-US"/>
                        <a:t>DB TP will work on code, MB AL work on upper half of robot.</a:t>
                      </a:r>
                    </a:p>
                    <a:p>
                      <a:r>
                        <a:rPr lang="en-US"/>
                        <a:t>What problems are holding the team back?</a:t>
                      </a:r>
                    </a:p>
                    <a:p>
                      <a:r>
                        <a:rPr lang="en-US" b="1" i="1" u="sng">
                          <a:solidFill>
                            <a:schemeClr val="accent3">
                              <a:lumMod val="75000"/>
                            </a:schemeClr>
                          </a:solidFill>
                        </a:rPr>
                        <a:t>We have to rewrite code</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150A0A17-0C1D-301F-E3CD-58629F073E66}"/>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09/15-20/2025</a:t>
            </a:r>
          </a:p>
        </p:txBody>
      </p:sp>
    </p:spTree>
    <p:extLst>
      <p:ext uri="{BB962C8B-B14F-4D97-AF65-F5344CB8AC3E}">
        <p14:creationId xmlns:p14="http://schemas.microsoft.com/office/powerpoint/2010/main" val="3624094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878CD0DF-8864-D784-41D2-BBD3F230F8B8}"/>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04F75D21-D1FC-32CE-A8D1-52E62DC3CA44}"/>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09/22/2025</a:t>
            </a:r>
            <a:endParaRPr/>
          </a:p>
        </p:txBody>
      </p:sp>
      <p:sp>
        <p:nvSpPr>
          <p:cNvPr id="2" name="Subtitle 1">
            <a:extLst>
              <a:ext uri="{FF2B5EF4-FFF2-40B4-BE49-F238E27FC236}">
                <a16:creationId xmlns:a16="http://schemas.microsoft.com/office/drawing/2014/main" id="{420B6A46-9161-C40F-8C29-1C7E38DFB67C}"/>
              </a:ext>
            </a:extLst>
          </p:cNvPr>
          <p:cNvSpPr>
            <a:spLocks noGrp="1"/>
          </p:cNvSpPr>
          <p:nvPr>
            <p:ph type="subTitle" idx="1"/>
          </p:nvPr>
        </p:nvSpPr>
        <p:spPr/>
        <p:txBody>
          <a:bodyPr/>
          <a:lstStyle/>
          <a:p>
            <a:r>
              <a:rPr lang="en-US"/>
              <a:t>Tyler</a:t>
            </a:r>
          </a:p>
        </p:txBody>
      </p:sp>
      <p:sp>
        <p:nvSpPr>
          <p:cNvPr id="3" name="Subtitle 2">
            <a:extLst>
              <a:ext uri="{FF2B5EF4-FFF2-40B4-BE49-F238E27FC236}">
                <a16:creationId xmlns:a16="http://schemas.microsoft.com/office/drawing/2014/main" id="{43B9762C-2198-D0D6-5470-1A829A25EA11}"/>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A9D81699-FE0C-F7C0-F0F8-0085258DCC8C}"/>
              </a:ext>
            </a:extLst>
          </p:cNvPr>
          <p:cNvSpPr>
            <a:spLocks noGrp="1"/>
          </p:cNvSpPr>
          <p:nvPr>
            <p:ph type="subTitle" idx="3"/>
          </p:nvPr>
        </p:nvSpPr>
        <p:spPr/>
        <p:txBody>
          <a:bodyPr/>
          <a:lstStyle/>
          <a:p>
            <a:r>
              <a:rPr lang="en-US"/>
              <a:t>17</a:t>
            </a:r>
          </a:p>
        </p:txBody>
      </p:sp>
      <p:graphicFrame>
        <p:nvGraphicFramePr>
          <p:cNvPr id="5" name="Table 4">
            <a:extLst>
              <a:ext uri="{FF2B5EF4-FFF2-40B4-BE49-F238E27FC236}">
                <a16:creationId xmlns:a16="http://schemas.microsoft.com/office/drawing/2014/main" id="{17395305-9A62-02F8-53B5-BF1D5D0AADC0}"/>
              </a:ext>
            </a:extLst>
          </p:cNvPr>
          <p:cNvGraphicFramePr>
            <a:graphicFrameLocks noGrp="1"/>
          </p:cNvGraphicFramePr>
          <p:nvPr>
            <p:extLst>
              <p:ext uri="{D42A27DB-BD31-4B8C-83A1-F6EECF244321}">
                <p14:modId xmlns:p14="http://schemas.microsoft.com/office/powerpoint/2010/main" val="1922507851"/>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MB and AL put on two pillars</a:t>
                      </a:r>
                    </a:p>
                    <a:p>
                      <a:r>
                        <a:rPr lang="en-US"/>
                        <a:t>What will each team member do today?</a:t>
                      </a:r>
                    </a:p>
                    <a:p>
                      <a:r>
                        <a:rPr lang="en-US"/>
                        <a:t>TP, DB will continue on code as well as AL and MB continue on top of robot</a:t>
                      </a:r>
                    </a:p>
                    <a:p>
                      <a:r>
                        <a:rPr lang="en-US"/>
                        <a:t>What problems are holding the team back?</a:t>
                      </a:r>
                    </a:p>
                    <a:p>
                      <a:r>
                        <a:rPr lang="en-US"/>
                        <a:t>The Code has a lot of errors</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Continued on code and top of robot</a:t>
                      </a:r>
                    </a:p>
                    <a:p>
                      <a:r>
                        <a:rPr lang="en-US"/>
                        <a:t>What will each team member do today?</a:t>
                      </a:r>
                    </a:p>
                    <a:p>
                      <a:r>
                        <a:rPr lang="en-US"/>
                        <a:t>Sprint Review and Retrospective as well as the </a:t>
                      </a:r>
                    </a:p>
                    <a:p>
                      <a:r>
                        <a:rPr lang="en-US"/>
                        <a:t>What problems are holding the team back?</a:t>
                      </a:r>
                    </a:p>
                    <a:p>
                      <a:r>
                        <a:rPr lang="en-US" b="1" i="1" u="sng">
                          <a:solidFill>
                            <a:schemeClr val="accent3">
                              <a:lumMod val="75000"/>
                            </a:schemeClr>
                          </a:solidFill>
                        </a:rPr>
                        <a:t>Need to do sprint review and retrospective</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Sprint Review, Retrospective, Plan</a:t>
                      </a:r>
                    </a:p>
                    <a:p>
                      <a:r>
                        <a:rPr lang="en-US"/>
                        <a:t>What will each team member do today?</a:t>
                      </a:r>
                    </a:p>
                    <a:p>
                      <a:r>
                        <a:rPr lang="en-US"/>
                        <a:t>DB will do </a:t>
                      </a:r>
                      <a:r>
                        <a:rPr lang="en-US" err="1"/>
                        <a:t>Atounomus</a:t>
                      </a:r>
                      <a:r>
                        <a:rPr lang="en-US"/>
                        <a:t> code MB and AL will work on outtake</a:t>
                      </a:r>
                    </a:p>
                    <a:p>
                      <a:r>
                        <a:rPr lang="en-US"/>
                        <a:t>What problems are holding the team back?</a:t>
                      </a:r>
                    </a:p>
                    <a:p>
                      <a:r>
                        <a:rPr lang="en-US" b="1" i="1" u="sng">
                          <a:solidFill>
                            <a:schemeClr val="accent3">
                              <a:lumMod val="75000"/>
                            </a:schemeClr>
                          </a:solidFill>
                        </a:rPr>
                        <a:t>DB confused on code</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Worked on code and outtake</a:t>
                      </a:r>
                    </a:p>
                    <a:p>
                      <a:r>
                        <a:rPr lang="en-US"/>
                        <a:t>What will each team member do today?</a:t>
                      </a:r>
                    </a:p>
                    <a:p>
                      <a:r>
                        <a:rPr lang="en-US"/>
                        <a:t>TP will check notebook DB will code and MB AL will build outtake</a:t>
                      </a:r>
                    </a:p>
                    <a:p>
                      <a:r>
                        <a:rPr lang="en-US"/>
                        <a:t>What problems are holding the team back?</a:t>
                      </a:r>
                    </a:p>
                    <a:p>
                      <a:r>
                        <a:rPr lang="en-US" b="1" i="1" u="sng">
                          <a:solidFill>
                            <a:schemeClr val="accent3">
                              <a:lumMod val="75000"/>
                            </a:schemeClr>
                          </a:solidFill>
                        </a:rPr>
                        <a:t>No outtake</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Worked on outtake and code</a:t>
                      </a:r>
                    </a:p>
                    <a:p>
                      <a:r>
                        <a:rPr lang="en-US"/>
                        <a:t>What will each team member do today?</a:t>
                      </a:r>
                    </a:p>
                    <a:p>
                      <a:r>
                        <a:rPr lang="en-US"/>
                        <a:t>DB and TP will code AS and MB will work on outtake</a:t>
                      </a:r>
                    </a:p>
                    <a:p>
                      <a:r>
                        <a:rPr lang="en-US"/>
                        <a:t>What problems are holding the team back?</a:t>
                      </a:r>
                    </a:p>
                    <a:p>
                      <a:r>
                        <a:rPr lang="en-US" b="1" i="1" u="sng">
                          <a:solidFill>
                            <a:schemeClr val="accent3">
                              <a:lumMod val="75000"/>
                            </a:schemeClr>
                          </a:solidFill>
                        </a:rPr>
                        <a:t>No outtake and </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762FE7C9-339C-1E6F-7883-DBC4966C31F2}"/>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09/22-27/2025</a:t>
            </a:r>
          </a:p>
        </p:txBody>
      </p:sp>
    </p:spTree>
    <p:extLst>
      <p:ext uri="{BB962C8B-B14F-4D97-AF65-F5344CB8AC3E}">
        <p14:creationId xmlns:p14="http://schemas.microsoft.com/office/powerpoint/2010/main" val="2726749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FD77F028-418A-6DC5-4876-E6A699E655A7}"/>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141CD61E-CA83-700D-7DEA-624A3E136286}"/>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reflect on how well your team is working together, be respectful but honest,</a:t>
            </a:r>
            <a:r>
              <a:rPr lang="en-US" kern="100">
                <a:latin typeface="Calibri" panose="020F0502020204030204" pitchFamily="34" charset="0"/>
                <a:ea typeface="Calibri" panose="020F0502020204030204" pitchFamily="34" charset="0"/>
                <a:cs typeface="Times New Roman" panose="02020603050405020304" pitchFamily="18" charset="0"/>
              </a:rPr>
              <a:t> and everyone should be allowed to express themselves</a:t>
            </a:r>
            <a:r>
              <a:rPr lang="en-US" kern="100">
                <a:effectLst/>
                <a:latin typeface="Calibri" panose="020F0502020204030204" pitchFamily="34" charset="0"/>
                <a:ea typeface="Calibri" panose="020F0502020204030204" pitchFamily="34" charset="0"/>
                <a:cs typeface="Times New Roman" panose="02020603050405020304" pitchFamily="18" charset="0"/>
              </a:rPr>
              <a:t>.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CONTINUE</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7" name="Google Shape;227;p28">
            <a:extLst>
              <a:ext uri="{FF2B5EF4-FFF2-40B4-BE49-F238E27FC236}">
                <a16:creationId xmlns:a16="http://schemas.microsoft.com/office/drawing/2014/main" id="{0E7DFE88-29B5-68B2-16F3-0B6B5EAB99DA}"/>
              </a:ext>
            </a:extLst>
          </p:cNvPr>
          <p:cNvSpPr txBox="1">
            <a:spLocks noGrp="1" noChangeAspect="1"/>
          </p:cNvSpPr>
          <p:nvPr>
            <p:ph type="subTitle" idx="3"/>
          </p:nvPr>
        </p:nvSpPr>
        <p:spPr>
          <a:xfrm>
            <a:off x="5936974" y="960524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C353D616-907F-3E79-5309-0F182A41F8FB}"/>
              </a:ext>
            </a:extLst>
          </p:cNvPr>
          <p:cNvSpPr txBox="1">
            <a:spLocks noChangeAspect="1"/>
          </p:cNvSpPr>
          <p:nvPr/>
        </p:nvSpPr>
        <p:spPr>
          <a:xfrm>
            <a:off x="95526" y="4599609"/>
            <a:ext cx="6789487" cy="382092"/>
          </a:xfrm>
          <a:prstGeom prst="rect">
            <a:avLst/>
          </a:prstGeom>
          <a:noFill/>
        </p:spPr>
        <p:txBody>
          <a:bodyPr wrap="none" rtlCol="0">
            <a:spAutoFit/>
          </a:bodyPr>
          <a:lstStyle/>
          <a:p>
            <a:pPr marL="0" marR="0">
              <a:lnSpc>
                <a:spcPct val="150000"/>
              </a:lnSpc>
              <a:spcBef>
                <a:spcPts val="10"/>
              </a:spcBef>
              <a:spcAft>
                <a:spcPts val="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2. </a:t>
            </a:r>
            <a:r>
              <a:rPr lang="en-US" kern="100">
                <a:effectLst/>
                <a:latin typeface="Calibri" panose="020F0502020204030204" pitchFamily="34" charset="0"/>
                <a:ea typeface="Calibri" panose="020F0502020204030204" pitchFamily="34" charset="0"/>
                <a:cs typeface="Times New Roman" panose="02020603050405020304" pitchFamily="18" charset="0"/>
              </a:rPr>
              <a:t>What is not working for our team, that we should </a:t>
            </a:r>
            <a:r>
              <a:rPr lang="en-US" b="1" kern="10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STOP</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p:txBody>
      </p:sp>
      <p:sp>
        <p:nvSpPr>
          <p:cNvPr id="9" name="TextBox 8">
            <a:extLst>
              <a:ext uri="{FF2B5EF4-FFF2-40B4-BE49-F238E27FC236}">
                <a16:creationId xmlns:a16="http://schemas.microsoft.com/office/drawing/2014/main" id="{C689830C-C0BF-2A0C-9873-AA9911C3B3DA}"/>
              </a:ext>
            </a:extLst>
          </p:cNvPr>
          <p:cNvSpPr txBox="1"/>
          <p:nvPr/>
        </p:nvSpPr>
        <p:spPr>
          <a:xfrm>
            <a:off x="231913" y="92765"/>
            <a:ext cx="6950765" cy="1446550"/>
          </a:xfrm>
          <a:prstGeom prst="rect">
            <a:avLst/>
          </a:prstGeom>
          <a:noFill/>
        </p:spPr>
        <p:txBody>
          <a:bodyPr wrap="square" numCol="2">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Retrospective</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endParaRPr lang="en-US" sz="16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C6808DD4-D133-A23B-290C-6667DC93853B}"/>
              </a:ext>
            </a:extLst>
          </p:cNvPr>
          <p:cNvSpPr txBox="1"/>
          <p:nvPr/>
        </p:nvSpPr>
        <p:spPr>
          <a:xfrm>
            <a:off x="107122" y="6788936"/>
            <a:ext cx="7356501"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3. </a:t>
            </a:r>
            <a:r>
              <a:rPr lang="en-US" kern="100">
                <a:effectLst/>
                <a:latin typeface="Calibri" panose="020F0502020204030204" pitchFamily="34" charset="0"/>
                <a:ea typeface="Calibri" panose="020F0502020204030204" pitchFamily="34" charset="0"/>
                <a:cs typeface="Times New Roman" panose="02020603050405020304" pitchFamily="18" charset="0"/>
              </a:rPr>
              <a:t>What do we want to try doing as a team, that we should </a:t>
            </a:r>
            <a:r>
              <a:rPr lang="en-US" b="1" kern="100">
                <a:solidFill>
                  <a:srgbClr val="006600"/>
                </a:solidFill>
                <a:effectLst/>
                <a:latin typeface="Calibri" panose="020F0502020204030204" pitchFamily="34" charset="0"/>
                <a:ea typeface="Calibri" panose="020F0502020204030204" pitchFamily="34" charset="0"/>
                <a:cs typeface="Times New Roman" panose="02020603050405020304" pitchFamily="18" charset="0"/>
              </a:rPr>
              <a:t>START</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r>
              <a:rPr lang="en-US" kern="100">
                <a:latin typeface="Calibri" panose="020F0502020204030204" pitchFamily="34" charset="0"/>
                <a:cs typeface="Times New Roman" panose="02020603050405020304" pitchFamily="18" charset="0"/>
              </a:rPr>
              <a:t>     For Each thing we want to </a:t>
            </a:r>
            <a:r>
              <a:rPr lang="en-US" b="1" kern="100">
                <a:solidFill>
                  <a:schemeClr val="tx2">
                    <a:lumMod val="75000"/>
                  </a:schemeClr>
                </a:solidFill>
                <a:latin typeface="Calibri" panose="020F0502020204030204" pitchFamily="34" charset="0"/>
                <a:cs typeface="Times New Roman" panose="02020603050405020304" pitchFamily="18" charset="0"/>
              </a:rPr>
              <a:t>stop</a:t>
            </a:r>
            <a:r>
              <a:rPr lang="en-US" kern="100">
                <a:latin typeface="Calibri" panose="020F0502020204030204" pitchFamily="34" charset="0"/>
                <a:cs typeface="Times New Roman" panose="02020603050405020304" pitchFamily="18" charset="0"/>
              </a:rPr>
              <a:t> doing, we should have a thing to </a:t>
            </a:r>
            <a:r>
              <a:rPr lang="en-US" b="1" kern="100">
                <a:solidFill>
                  <a:srgbClr val="006600"/>
                </a:solidFill>
                <a:latin typeface="Calibri" panose="020F0502020204030204" pitchFamily="34" charset="0"/>
                <a:cs typeface="Times New Roman" panose="02020603050405020304" pitchFamily="18" charset="0"/>
              </a:rPr>
              <a:t>start</a:t>
            </a:r>
            <a:r>
              <a:rPr lang="en-US" kern="100">
                <a:latin typeface="Calibri" panose="020F0502020204030204" pitchFamily="34" charset="0"/>
                <a:cs typeface="Times New Roman" panose="02020603050405020304" pitchFamily="18" charset="0"/>
              </a:rPr>
              <a:t> that solves the issue!</a:t>
            </a:r>
            <a:endParaRPr lang="en-US"/>
          </a:p>
        </p:txBody>
      </p:sp>
      <p:sp>
        <p:nvSpPr>
          <p:cNvPr id="12" name="TextBox 11">
            <a:extLst>
              <a:ext uri="{FF2B5EF4-FFF2-40B4-BE49-F238E27FC236}">
                <a16:creationId xmlns:a16="http://schemas.microsoft.com/office/drawing/2014/main" id="{E62A5272-E84C-E6C7-88F7-EA04CEA353E8}"/>
              </a:ext>
            </a:extLst>
          </p:cNvPr>
          <p:cNvSpPr txBox="1"/>
          <p:nvPr/>
        </p:nvSpPr>
        <p:spPr>
          <a:xfrm>
            <a:off x="185532" y="2879402"/>
            <a:ext cx="7209182" cy="174339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The ability to divide and conquer tasks and planning on things before we decide to start them. </a:t>
            </a:r>
          </a:p>
        </p:txBody>
      </p:sp>
      <p:sp>
        <p:nvSpPr>
          <p:cNvPr id="13" name="TextBox 12">
            <a:extLst>
              <a:ext uri="{FF2B5EF4-FFF2-40B4-BE49-F238E27FC236}">
                <a16:creationId xmlns:a16="http://schemas.microsoft.com/office/drawing/2014/main" id="{7F1BBF54-4935-276A-E3FD-10E1AAEE74D1}"/>
              </a:ext>
            </a:extLst>
          </p:cNvPr>
          <p:cNvSpPr txBox="1"/>
          <p:nvPr/>
        </p:nvSpPr>
        <p:spPr>
          <a:xfrm>
            <a:off x="182848" y="5032035"/>
            <a:ext cx="7209182" cy="176162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amazing ability to get off topic and get in ridiculous conversations. </a:t>
            </a:r>
          </a:p>
        </p:txBody>
      </p:sp>
      <p:sp>
        <p:nvSpPr>
          <p:cNvPr id="15" name="TextBox 14">
            <a:extLst>
              <a:ext uri="{FF2B5EF4-FFF2-40B4-BE49-F238E27FC236}">
                <a16:creationId xmlns:a16="http://schemas.microsoft.com/office/drawing/2014/main" id="{C6FD2995-B9A8-8FAE-FB8C-D5B63694CCCF}"/>
              </a:ext>
            </a:extLst>
          </p:cNvPr>
          <p:cNvSpPr txBox="1"/>
          <p:nvPr/>
        </p:nvSpPr>
        <p:spPr>
          <a:xfrm>
            <a:off x="914400" y="1104899"/>
            <a:ext cx="2431775" cy="3810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92500" lnSpcReduction="20000"/>
          </a:bodyPr>
          <a:lstStyle/>
          <a:p>
            <a:r>
              <a:rPr lang="en-US" sz="2500" b="1" err="1">
                <a:latin typeface="Roboto"/>
                <a:ea typeface="Roboto"/>
                <a:cs typeface="Roboto"/>
              </a:rPr>
              <a:t>TyDoMaL</a:t>
            </a:r>
            <a:endParaRPr lang="en-US" err="1"/>
          </a:p>
        </p:txBody>
      </p:sp>
      <p:sp>
        <p:nvSpPr>
          <p:cNvPr id="16" name="TextBox 15">
            <a:extLst>
              <a:ext uri="{FF2B5EF4-FFF2-40B4-BE49-F238E27FC236}">
                <a16:creationId xmlns:a16="http://schemas.microsoft.com/office/drawing/2014/main" id="{0A7E6CF5-BA36-3ECE-9A84-8FF17B88B12E}"/>
              </a:ext>
            </a:extLst>
          </p:cNvPr>
          <p:cNvSpPr txBox="1"/>
          <p:nvPr/>
        </p:nvSpPr>
        <p:spPr>
          <a:xfrm>
            <a:off x="1106558" y="655983"/>
            <a:ext cx="2246242" cy="390938"/>
          </a:xfrm>
          <a:prstGeom prst="rect">
            <a:avLst/>
          </a:prstGeom>
          <a:solidFill>
            <a:schemeClr val="bg1"/>
          </a:solidFill>
          <a:ln>
            <a:solidFill>
              <a:schemeClr val="accent1">
                <a:lumMod val="50000"/>
              </a:schemeClr>
            </a:solidFill>
          </a:ln>
        </p:spPr>
        <p:txBody>
          <a:bodyPr wrap="square" lIns="91440" tIns="45720" rIns="91440" bIns="45720" rtlCol="0" anchor="t">
            <a:normAutofit/>
          </a:bodyPr>
          <a:lstStyle/>
          <a:p>
            <a:r>
              <a:rPr lang="en-US" sz="1600"/>
              <a:t>2</a:t>
            </a:r>
          </a:p>
        </p:txBody>
      </p:sp>
      <p:sp>
        <p:nvSpPr>
          <p:cNvPr id="17" name="TextBox 16">
            <a:extLst>
              <a:ext uri="{FF2B5EF4-FFF2-40B4-BE49-F238E27FC236}">
                <a16:creationId xmlns:a16="http://schemas.microsoft.com/office/drawing/2014/main" id="{BBFBC6AC-2422-BA55-F59D-91528B8F513D}"/>
              </a:ext>
            </a:extLst>
          </p:cNvPr>
          <p:cNvSpPr txBox="1"/>
          <p:nvPr/>
        </p:nvSpPr>
        <p:spPr>
          <a:xfrm>
            <a:off x="3717235" y="722243"/>
            <a:ext cx="3611217" cy="8282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92500" lnSpcReduction="20000"/>
          </a:bodyPr>
          <a:lstStyle/>
          <a:p>
            <a:r>
              <a:rPr lang="en-US" sz="1600"/>
              <a:t>Dontae Brown</a:t>
            </a:r>
          </a:p>
          <a:p>
            <a:r>
              <a:rPr lang="en-US" sz="1600"/>
              <a:t>Tyler Painter</a:t>
            </a:r>
          </a:p>
          <a:p>
            <a:r>
              <a:rPr lang="en-US" sz="1600"/>
              <a:t>Alice Schutt</a:t>
            </a:r>
          </a:p>
          <a:p>
            <a:r>
              <a:rPr lang="en-US" sz="1600"/>
              <a:t>Marco Banuelos</a:t>
            </a:r>
          </a:p>
        </p:txBody>
      </p:sp>
      <p:sp>
        <p:nvSpPr>
          <p:cNvPr id="18" name="TextBox 17">
            <a:extLst>
              <a:ext uri="{FF2B5EF4-FFF2-40B4-BE49-F238E27FC236}">
                <a16:creationId xmlns:a16="http://schemas.microsoft.com/office/drawing/2014/main" id="{CA68BC77-C3E3-286F-BDF9-8C1A17EEE8B5}"/>
              </a:ext>
            </a:extLst>
          </p:cNvPr>
          <p:cNvSpPr txBox="1"/>
          <p:nvPr/>
        </p:nvSpPr>
        <p:spPr>
          <a:xfrm>
            <a:off x="6453810" y="951506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18</a:t>
            </a:r>
          </a:p>
        </p:txBody>
      </p:sp>
      <p:sp>
        <p:nvSpPr>
          <p:cNvPr id="20" name="Google Shape;227;p28">
            <a:extLst>
              <a:ext uri="{FF2B5EF4-FFF2-40B4-BE49-F238E27FC236}">
                <a16:creationId xmlns:a16="http://schemas.microsoft.com/office/drawing/2014/main" id="{2C17578D-85CE-675A-3298-BC95B51DADD7}"/>
              </a:ext>
            </a:extLst>
          </p:cNvPr>
          <p:cNvSpPr txBox="1">
            <a:spLocks noChangeAspect="1"/>
          </p:cNvSpPr>
          <p:nvPr/>
        </p:nvSpPr>
        <p:spPr>
          <a:xfrm>
            <a:off x="3863010" y="9625125"/>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Date:</a:t>
            </a:r>
          </a:p>
        </p:txBody>
      </p:sp>
      <p:sp>
        <p:nvSpPr>
          <p:cNvPr id="21" name="TextBox 20">
            <a:extLst>
              <a:ext uri="{FF2B5EF4-FFF2-40B4-BE49-F238E27FC236}">
                <a16:creationId xmlns:a16="http://schemas.microsoft.com/office/drawing/2014/main" id="{B4AA7565-6AAA-5399-EFD2-2CA3910B8E18}"/>
              </a:ext>
            </a:extLst>
          </p:cNvPr>
          <p:cNvSpPr txBox="1"/>
          <p:nvPr/>
        </p:nvSpPr>
        <p:spPr>
          <a:xfrm>
            <a:off x="4359965" y="9508435"/>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08/29/2025</a:t>
            </a:r>
          </a:p>
        </p:txBody>
      </p:sp>
      <p:sp>
        <p:nvSpPr>
          <p:cNvPr id="7" name="TextBox 6">
            <a:extLst>
              <a:ext uri="{FF2B5EF4-FFF2-40B4-BE49-F238E27FC236}">
                <a16:creationId xmlns:a16="http://schemas.microsoft.com/office/drawing/2014/main" id="{0E7A3E16-6D73-45E5-4233-1F26B743683A}"/>
              </a:ext>
            </a:extLst>
          </p:cNvPr>
          <p:cNvSpPr txBox="1"/>
          <p:nvPr/>
        </p:nvSpPr>
        <p:spPr>
          <a:xfrm>
            <a:off x="285989" y="7301622"/>
            <a:ext cx="7209182" cy="176162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want to start focusing more on the task at hand. We will do this by whenever we start getting of task and we realize it we will help each other refocus. Whoever is off topic will look at the sprint plan and explain were we are at.</a:t>
            </a:r>
          </a:p>
        </p:txBody>
      </p:sp>
    </p:spTree>
    <p:extLst>
      <p:ext uri="{BB962C8B-B14F-4D97-AF65-F5344CB8AC3E}">
        <p14:creationId xmlns:p14="http://schemas.microsoft.com/office/powerpoint/2010/main" val="2644473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AEBD3E63-B664-6CCC-7A37-9B65E8178157}"/>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03C1A477-B635-4FC7-A356-C8170CD847B0}"/>
              </a:ext>
            </a:extLst>
          </p:cNvPr>
          <p:cNvSpPr txBox="1">
            <a:spLocks/>
          </p:cNvSpPr>
          <p:nvPr/>
        </p:nvSpPr>
        <p:spPr>
          <a:xfrm>
            <a:off x="126511" y="9052560"/>
            <a:ext cx="7321211" cy="1388842"/>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4.     Demonstrate the product that you produced this sprint.</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227" name="Google Shape;227;p28">
            <a:extLst>
              <a:ext uri="{FF2B5EF4-FFF2-40B4-BE49-F238E27FC236}">
                <a16:creationId xmlns:a16="http://schemas.microsoft.com/office/drawing/2014/main" id="{47669312-5F96-A643-7A0A-C088DBCAFB65}"/>
              </a:ext>
            </a:extLst>
          </p:cNvPr>
          <p:cNvSpPr txBox="1">
            <a:spLocks noGrp="1"/>
          </p:cNvSpPr>
          <p:nvPr>
            <p:ph type="subTitle" idx="3"/>
          </p:nvPr>
        </p:nvSpPr>
        <p:spPr>
          <a:xfrm>
            <a:off x="5962694" y="9552239"/>
            <a:ext cx="795916" cy="50616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2" name="TextBox 1">
            <a:extLst>
              <a:ext uri="{FF2B5EF4-FFF2-40B4-BE49-F238E27FC236}">
                <a16:creationId xmlns:a16="http://schemas.microsoft.com/office/drawing/2014/main" id="{4A42B67B-825C-0A1F-8C7F-C5C4EE4485C6}"/>
              </a:ext>
            </a:extLst>
          </p:cNvPr>
          <p:cNvSpPr txBox="1">
            <a:spLocks noChangeAspect="1"/>
          </p:cNvSpPr>
          <p:nvPr/>
        </p:nvSpPr>
        <p:spPr>
          <a:xfrm>
            <a:off x="126500" y="1697528"/>
            <a:ext cx="7645900" cy="1696618"/>
          </a:xfrm>
          <a:prstGeom prst="rect">
            <a:avLst/>
          </a:prstGeom>
          <a:noFill/>
        </p:spPr>
        <p:txBody>
          <a:bodyPr wrap="square">
            <a:spAutoFit/>
          </a:bodyPr>
          <a:lstStyle/>
          <a:p>
            <a:pPr marL="342900" marR="0" lvl="0" indent="-342900">
              <a:spcBef>
                <a:spcPts val="0"/>
              </a:spcBef>
              <a:spcAft>
                <a:spcPts val="0"/>
              </a:spcAft>
              <a:buFont typeface="+mj-lt"/>
              <a:buAutoNum type="arabicPeriod"/>
            </a:pPr>
            <a:r>
              <a:rPr lang="en-US" sz="1600" b="0" i="0" u="none" strike="noStrike">
                <a:solidFill>
                  <a:srgbClr val="000000"/>
                </a:solidFill>
                <a:effectLst/>
                <a:latin typeface="Calibri" panose="020F0502020204030204" pitchFamily="34" charset="0"/>
                <a:cs typeface="Calibri" panose="020F0502020204030204" pitchFamily="34" charset="0"/>
              </a:rPr>
              <a:t>Using complete sentences, give a summary of what your team accomplished this sprint. Also, identify which </a:t>
            </a:r>
            <a:r>
              <a:rPr lang="en-US" sz="1600" b="1" i="0" u="none" strike="noStrike">
                <a:solidFill>
                  <a:srgbClr val="000000"/>
                </a:solidFill>
                <a:effectLst/>
                <a:latin typeface="Calibri" panose="020F0502020204030204" pitchFamily="34" charset="0"/>
                <a:cs typeface="Calibri" panose="020F0502020204030204" pitchFamily="34" charset="0"/>
              </a:rPr>
              <a:t>product backlog </a:t>
            </a:r>
            <a:r>
              <a:rPr lang="en-US" sz="1600" b="0" i="0" u="none" strike="noStrike">
                <a:solidFill>
                  <a:srgbClr val="000000"/>
                </a:solidFill>
                <a:effectLst/>
                <a:latin typeface="Calibri" panose="020F0502020204030204" pitchFamily="34" charset="0"/>
                <a:cs typeface="Calibri" panose="020F0502020204030204" pitchFamily="34" charset="0"/>
              </a:rPr>
              <a:t>items you fully completed:</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1A6C550B-2782-58B5-98A3-68D1555A5A45}"/>
              </a:ext>
            </a:extLst>
          </p:cNvPr>
          <p:cNvSpPr txBox="1"/>
          <p:nvPr/>
        </p:nvSpPr>
        <p:spPr>
          <a:xfrm>
            <a:off x="92765" y="6135756"/>
            <a:ext cx="7169427" cy="584775"/>
          </a:xfrm>
          <a:prstGeom prst="rect">
            <a:avLst/>
          </a:prstGeom>
          <a:noFill/>
        </p:spPr>
        <p:txBody>
          <a:bodyPr wrap="square" rtlCol="0">
            <a:spAutoFit/>
          </a:bodyPr>
          <a:lstStyle/>
          <a:p>
            <a:pPr marL="396875" marR="0" lvl="0" indent="-396875">
              <a:spcBef>
                <a:spcPts val="0"/>
              </a:spcBef>
              <a:spcAft>
                <a:spcPts val="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3.     </a:t>
            </a:r>
            <a:r>
              <a:rPr lang="en-US" sz="1600" kern="100">
                <a:effectLst/>
                <a:latin typeface="Calibri" panose="020F0502020204030204" pitchFamily="34" charset="0"/>
                <a:ea typeface="Calibri" panose="020F0502020204030204" pitchFamily="34" charset="0"/>
                <a:cs typeface="Times New Roman" panose="02020603050405020304" pitchFamily="18" charset="0"/>
              </a:rPr>
              <a:t>What sprint backlog items do you need to move back to your product backlog</a:t>
            </a:r>
            <a:r>
              <a:rPr lang="en-US" sz="1600" kern="100">
                <a:latin typeface="Calibri" panose="020F0502020204030204" pitchFamily="34" charset="0"/>
                <a:ea typeface="Calibri" panose="020F0502020204030204" pitchFamily="34" charset="0"/>
                <a:cs typeface="Times New Roman" panose="02020603050405020304" pitchFamily="18" charset="0"/>
              </a:rPr>
              <a:t>? Put them in order of priority, highest priority should be at the top of the list.</a:t>
            </a:r>
            <a:endParaRPr lang="en-US" sz="1400" b="1"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A938A09-9782-7157-4C46-72AD1774003D}"/>
              </a:ext>
            </a:extLst>
          </p:cNvPr>
          <p:cNvSpPr txBox="1"/>
          <p:nvPr/>
        </p:nvSpPr>
        <p:spPr>
          <a:xfrm>
            <a:off x="154991" y="140174"/>
            <a:ext cx="3608254" cy="1270476"/>
          </a:xfrm>
          <a:prstGeom prst="rect">
            <a:avLst/>
          </a:prstGeom>
          <a:noFill/>
        </p:spPr>
        <p:txBody>
          <a:bodyPr wrap="square" rtlCol="0">
            <a:spAutoFit/>
          </a:bodyPr>
          <a:lstStyle/>
          <a:p>
            <a:pPr marL="0" marR="0">
              <a:lnSpc>
                <a:spcPct val="107000"/>
              </a:lnSpc>
              <a:spcBef>
                <a:spcPts val="0"/>
              </a:spcBef>
              <a:spcAft>
                <a:spcPts val="800"/>
              </a:spcAft>
            </a:pPr>
            <a:r>
              <a:rPr lang="en-US" sz="2400" b="1"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24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 </a:t>
            </a:r>
          </a:p>
          <a:p>
            <a:pPr marL="0" marR="0">
              <a:lnSpc>
                <a:spcPct val="107000"/>
              </a:lnSpc>
              <a:spcBef>
                <a:spcPts val="0"/>
              </a:spcBef>
              <a:spcAft>
                <a:spcPts val="800"/>
              </a:spcAft>
            </a:pPr>
            <a:r>
              <a:rPr lang="en-US" sz="18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Team:</a:t>
            </a:r>
            <a:endParaRPr lang="en-US" sz="1800">
              <a:solidFill>
                <a:schemeClr val="tx1">
                  <a:lumMod val="65000"/>
                  <a:lumOff val="35000"/>
                </a:schemeClr>
              </a:solidFill>
            </a:endParaRPr>
          </a:p>
        </p:txBody>
      </p:sp>
      <p:sp>
        <p:nvSpPr>
          <p:cNvPr id="8" name="TextBox 7">
            <a:extLst>
              <a:ext uri="{FF2B5EF4-FFF2-40B4-BE49-F238E27FC236}">
                <a16:creationId xmlns:a16="http://schemas.microsoft.com/office/drawing/2014/main" id="{5ECC43B0-A08B-2123-DD8D-51D1DA936B7A}"/>
              </a:ext>
            </a:extLst>
          </p:cNvPr>
          <p:cNvSpPr txBox="1"/>
          <p:nvPr/>
        </p:nvSpPr>
        <p:spPr>
          <a:xfrm>
            <a:off x="3301538" y="601178"/>
            <a:ext cx="4179314" cy="373757"/>
          </a:xfrm>
          <a:prstGeom prst="rect">
            <a:avLst/>
          </a:prstGeom>
          <a:noFill/>
        </p:spPr>
        <p:txBody>
          <a:bodyPr wrap="square" rtlCol="0">
            <a:spAutoFit/>
          </a:bodyPr>
          <a:lstStyle/>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800">
              <a:solidFill>
                <a:schemeClr val="tx1">
                  <a:lumMod val="65000"/>
                  <a:lumOff val="35000"/>
                </a:schemeClr>
              </a:solidFill>
            </a:endParaRPr>
          </a:p>
        </p:txBody>
      </p:sp>
      <p:sp>
        <p:nvSpPr>
          <p:cNvPr id="13" name="TextBox 12">
            <a:extLst>
              <a:ext uri="{FF2B5EF4-FFF2-40B4-BE49-F238E27FC236}">
                <a16:creationId xmlns:a16="http://schemas.microsoft.com/office/drawing/2014/main" id="{01C9F912-E7DB-2633-2D9E-43FE4F150665}"/>
              </a:ext>
            </a:extLst>
          </p:cNvPr>
          <p:cNvSpPr txBox="1">
            <a:spLocks noGrp="1" noRot="1" noChangeAspect="1" noMove="1" noResize="1" noEditPoints="1" noAdjustHandles="1" noChangeArrowheads="1" noChangeShapeType="1"/>
          </p:cNvSpPr>
          <p:nvPr/>
        </p:nvSpPr>
        <p:spPr>
          <a:xfrm>
            <a:off x="126500" y="4023284"/>
            <a:ext cx="7645900" cy="1635063"/>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2.     Using complete sentences, tell me what your sprint goal was, did you meet that goal this sprint, and why you did or did not meet that goal:</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A31072A8-23D0-86BA-907E-0EC587EE054A}"/>
              </a:ext>
            </a:extLst>
          </p:cNvPr>
          <p:cNvSpPr txBox="1"/>
          <p:nvPr/>
        </p:nvSpPr>
        <p:spPr>
          <a:xfrm>
            <a:off x="1133062" y="602975"/>
            <a:ext cx="210046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2</a:t>
            </a:r>
          </a:p>
        </p:txBody>
      </p:sp>
      <p:sp>
        <p:nvSpPr>
          <p:cNvPr id="15" name="TextBox 14">
            <a:extLst>
              <a:ext uri="{FF2B5EF4-FFF2-40B4-BE49-F238E27FC236}">
                <a16:creationId xmlns:a16="http://schemas.microsoft.com/office/drawing/2014/main" id="{0209C7E3-D3A3-23DF-2436-8EB3F6767075}"/>
              </a:ext>
            </a:extLst>
          </p:cNvPr>
          <p:cNvSpPr txBox="1"/>
          <p:nvPr/>
        </p:nvSpPr>
        <p:spPr>
          <a:xfrm>
            <a:off x="914400" y="1106558"/>
            <a:ext cx="23058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2300" b="1" err="1">
                <a:latin typeface="Roboto"/>
                <a:ea typeface="Roboto"/>
                <a:cs typeface="Roboto"/>
              </a:rPr>
              <a:t>TyDoMaL</a:t>
            </a:r>
            <a:endParaRPr lang="en-US" sz="2300" err="1">
              <a:latin typeface="Roboto"/>
              <a:ea typeface="Roboto"/>
              <a:cs typeface="Roboto"/>
            </a:endParaRPr>
          </a:p>
        </p:txBody>
      </p:sp>
      <p:sp>
        <p:nvSpPr>
          <p:cNvPr id="16" name="TextBox 15">
            <a:extLst>
              <a:ext uri="{FF2B5EF4-FFF2-40B4-BE49-F238E27FC236}">
                <a16:creationId xmlns:a16="http://schemas.microsoft.com/office/drawing/2014/main" id="{0F2774BC-D04F-1C89-0444-FBF4C832BEB2}"/>
              </a:ext>
            </a:extLst>
          </p:cNvPr>
          <p:cNvSpPr txBox="1"/>
          <p:nvPr/>
        </p:nvSpPr>
        <p:spPr>
          <a:xfrm>
            <a:off x="3412437" y="947532"/>
            <a:ext cx="3955772" cy="602972"/>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62500" lnSpcReduction="20000"/>
          </a:bodyPr>
          <a:lstStyle/>
          <a:p>
            <a:r>
              <a:rPr lang="en-US" sz="1600"/>
              <a:t>Alice Schutt</a:t>
            </a:r>
          </a:p>
          <a:p>
            <a:r>
              <a:rPr lang="en-US" sz="1600"/>
              <a:t>Dontae Brown</a:t>
            </a:r>
          </a:p>
          <a:p>
            <a:r>
              <a:rPr lang="en-US" sz="1600"/>
              <a:t>Tyler Painter</a:t>
            </a:r>
          </a:p>
          <a:p>
            <a:r>
              <a:rPr lang="en-US" sz="1600"/>
              <a:t>Marco Banuelos</a:t>
            </a:r>
          </a:p>
        </p:txBody>
      </p:sp>
      <p:sp>
        <p:nvSpPr>
          <p:cNvPr id="6" name="TextBox 5">
            <a:extLst>
              <a:ext uri="{FF2B5EF4-FFF2-40B4-BE49-F238E27FC236}">
                <a16:creationId xmlns:a16="http://schemas.microsoft.com/office/drawing/2014/main" id="{CD076D61-689E-F18D-7866-5E608DE73E25}"/>
              </a:ext>
            </a:extLst>
          </p:cNvPr>
          <p:cNvSpPr txBox="1"/>
          <p:nvPr/>
        </p:nvSpPr>
        <p:spPr>
          <a:xfrm>
            <a:off x="198784" y="4647586"/>
            <a:ext cx="7209182" cy="148424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sprint goal was to get a strafe code done, build and test the intake mechanism, maybe start the autonomous, and maybe start the output. We did not complete this sprint goal because the strafe code is not complete, and we did not start the autonomous. However, we did complete the intake mechanism and started the output. </a:t>
            </a:r>
          </a:p>
          <a:p>
            <a:endParaRPr lang="en-US"/>
          </a:p>
        </p:txBody>
      </p:sp>
      <p:sp>
        <p:nvSpPr>
          <p:cNvPr id="5" name="TextBox 4">
            <a:extLst>
              <a:ext uri="{FF2B5EF4-FFF2-40B4-BE49-F238E27FC236}">
                <a16:creationId xmlns:a16="http://schemas.microsoft.com/office/drawing/2014/main" id="{732E4D3B-13DA-4CB3-B9BF-B49D4D3FABD7}"/>
              </a:ext>
            </a:extLst>
          </p:cNvPr>
          <p:cNvSpPr txBox="1"/>
          <p:nvPr/>
        </p:nvSpPr>
        <p:spPr>
          <a:xfrm>
            <a:off x="198784" y="2279373"/>
            <a:ext cx="7209182" cy="172278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During this sprint we have completed all the initial research, building the intake, testing the intake, and coding tutorials. We have finished researching the top of the robot but have not otherwise finished any product backlog items.</a:t>
            </a:r>
          </a:p>
        </p:txBody>
      </p:sp>
      <p:sp>
        <p:nvSpPr>
          <p:cNvPr id="12" name="TextBox 11">
            <a:extLst>
              <a:ext uri="{FF2B5EF4-FFF2-40B4-BE49-F238E27FC236}">
                <a16:creationId xmlns:a16="http://schemas.microsoft.com/office/drawing/2014/main" id="{7BE365FC-2855-4F26-E31E-BD9E9EEBCAD2}"/>
              </a:ext>
            </a:extLst>
          </p:cNvPr>
          <p:cNvSpPr txBox="1"/>
          <p:nvPr/>
        </p:nvSpPr>
        <p:spPr>
          <a:xfrm>
            <a:off x="212036" y="6705600"/>
            <a:ext cx="7209182" cy="23058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At the top we need to still complete the coding, the output. Coding gets priority as it is behind compared to the building. </a:t>
            </a:r>
          </a:p>
        </p:txBody>
      </p:sp>
      <p:sp>
        <p:nvSpPr>
          <p:cNvPr id="18" name="TextBox 17">
            <a:extLst>
              <a:ext uri="{FF2B5EF4-FFF2-40B4-BE49-F238E27FC236}">
                <a16:creationId xmlns:a16="http://schemas.microsoft.com/office/drawing/2014/main" id="{BAC61AE8-B465-945F-D775-A09657B31C00}"/>
              </a:ext>
            </a:extLst>
          </p:cNvPr>
          <p:cNvSpPr txBox="1"/>
          <p:nvPr/>
        </p:nvSpPr>
        <p:spPr>
          <a:xfrm>
            <a:off x="6493566" y="9448801"/>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19</a:t>
            </a:r>
          </a:p>
        </p:txBody>
      </p:sp>
    </p:spTree>
    <p:extLst>
      <p:ext uri="{BB962C8B-B14F-4D97-AF65-F5344CB8AC3E}">
        <p14:creationId xmlns:p14="http://schemas.microsoft.com/office/powerpoint/2010/main" val="3790493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a:extLst>
            <a:ext uri="{FF2B5EF4-FFF2-40B4-BE49-F238E27FC236}">
              <a16:creationId xmlns:a16="http://schemas.microsoft.com/office/drawing/2014/main" id="{6625DA65-CC14-9B3B-34E6-8F8A109BCF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A6E0FE-83AA-0CA0-FDCF-2A9F1780600C}"/>
              </a:ext>
            </a:extLst>
          </p:cNvPr>
          <p:cNvSpPr txBox="1"/>
          <p:nvPr/>
        </p:nvSpPr>
        <p:spPr>
          <a:xfrm>
            <a:off x="123669" y="1233481"/>
            <a:ext cx="7483125" cy="636008"/>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b="1" kern="100">
                <a:effectLst/>
                <a:latin typeface="Calibri" panose="020F0502020204030204" pitchFamily="34" charset="0"/>
                <a:ea typeface="Calibri" panose="020F0502020204030204" pitchFamily="34" charset="0"/>
                <a:cs typeface="Times New Roman" panose="02020603050405020304" pitchFamily="18" charset="0"/>
              </a:rPr>
              <a:t>Product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(at the start of this sprint, what is your product backlog):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3342140-F149-356B-626C-C08B1869AC9D}"/>
              </a:ext>
            </a:extLst>
          </p:cNvPr>
          <p:cNvSpPr txBox="1"/>
          <p:nvPr/>
        </p:nvSpPr>
        <p:spPr>
          <a:xfrm>
            <a:off x="3356175" y="607508"/>
            <a:ext cx="3734873" cy="342466"/>
          </a:xfrm>
          <a:prstGeom prst="rect">
            <a:avLst/>
          </a:prstGeom>
          <a:noFill/>
        </p:spPr>
        <p:txBody>
          <a:bodyPr wrap="square" rtlCol="0">
            <a:spAutoFit/>
          </a:bodyPr>
          <a:lstStyle/>
          <a:p>
            <a:pPr marL="0" marR="0">
              <a:lnSpc>
                <a:spcPct val="107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600">
              <a:solidFill>
                <a:schemeClr val="tx1">
                  <a:lumMod val="65000"/>
                  <a:lumOff val="35000"/>
                </a:schemeClr>
              </a:solidFill>
            </a:endParaRPr>
          </a:p>
        </p:txBody>
      </p:sp>
      <p:sp>
        <p:nvSpPr>
          <p:cNvPr id="8" name="TextBox 7">
            <a:extLst>
              <a:ext uri="{FF2B5EF4-FFF2-40B4-BE49-F238E27FC236}">
                <a16:creationId xmlns:a16="http://schemas.microsoft.com/office/drawing/2014/main" id="{7F2DF5A1-2E6C-14F3-E964-59F313EDE35B}"/>
              </a:ext>
            </a:extLst>
          </p:cNvPr>
          <p:cNvSpPr txBox="1"/>
          <p:nvPr/>
        </p:nvSpPr>
        <p:spPr>
          <a:xfrm>
            <a:off x="225286" y="4200939"/>
            <a:ext cx="7142923" cy="7520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sprint goal is to get a strafe code done and to build and test the </a:t>
            </a:r>
            <a:r>
              <a:rPr lang="en-US" err="1"/>
              <a:t>outake</a:t>
            </a:r>
            <a:r>
              <a:rPr lang="en-US"/>
              <a:t> mechanism also maybe start the autonomous.</a:t>
            </a:r>
          </a:p>
        </p:txBody>
      </p:sp>
      <p:sp>
        <p:nvSpPr>
          <p:cNvPr id="9" name="TextBox 8">
            <a:extLst>
              <a:ext uri="{FF2B5EF4-FFF2-40B4-BE49-F238E27FC236}">
                <a16:creationId xmlns:a16="http://schemas.microsoft.com/office/drawing/2014/main" id="{EA021953-1C6B-51A3-BA04-1004E05BD856}"/>
              </a:ext>
            </a:extLst>
          </p:cNvPr>
          <p:cNvSpPr txBox="1"/>
          <p:nvPr/>
        </p:nvSpPr>
        <p:spPr>
          <a:xfrm>
            <a:off x="231912" y="1871868"/>
            <a:ext cx="7142923" cy="19812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Font typeface="Wingdings"/>
              <a:buChar char="Ø"/>
            </a:pPr>
            <a:r>
              <a:rPr lang="en-US" sz="1500" baseline="0">
                <a:latin typeface="Arial"/>
                <a:ea typeface="Arial"/>
                <a:cs typeface="Arial"/>
              </a:rPr>
              <a:t>Create the </a:t>
            </a:r>
            <a:r>
              <a:rPr lang="en-US" sz="1500"/>
              <a:t>top half of the robot</a:t>
            </a:r>
          </a:p>
          <a:p>
            <a:pPr marL="742950" lvl="1" indent="-285750">
              <a:buFont typeface="Courier New,monospace"/>
              <a:buChar char="o"/>
            </a:pPr>
            <a:r>
              <a:rPr lang="en-US" sz="1500"/>
              <a:t>Create outtake mechanism</a:t>
            </a:r>
            <a:endParaRPr lang="en-US"/>
          </a:p>
          <a:p>
            <a:pPr marL="742950" lvl="1" indent="-285750">
              <a:buFont typeface="Courier New,monospace"/>
              <a:buChar char="o"/>
            </a:pPr>
            <a:r>
              <a:rPr lang="en-US" sz="1500"/>
              <a:t>Test outtake mechanism</a:t>
            </a:r>
          </a:p>
          <a:p>
            <a:pPr marL="285750" lvl="0" indent="-285750">
              <a:buFont typeface="Wingdings"/>
              <a:buChar char="Ø"/>
            </a:pPr>
            <a:r>
              <a:rPr lang="en-US" sz="1500" baseline="0">
                <a:latin typeface="Arial"/>
                <a:ea typeface="Arial"/>
                <a:cs typeface="Arial"/>
              </a:rPr>
              <a:t>Coding</a:t>
            </a:r>
            <a:r>
              <a:rPr lang="en-US" sz="1500">
                <a:latin typeface="Arial"/>
                <a:ea typeface="Arial"/>
                <a:cs typeface="Arial"/>
              </a:rPr>
              <a:t>​</a:t>
            </a:r>
            <a:endParaRPr lang="en-US"/>
          </a:p>
          <a:p>
            <a:pPr marL="742950" lvl="1" indent="-285750">
              <a:buFont typeface="Courier New,monospace"/>
              <a:buChar char="o"/>
            </a:pPr>
            <a:r>
              <a:rPr lang="en-US" sz="1500"/>
              <a:t>Attounomus and drivetrain</a:t>
            </a:r>
          </a:p>
          <a:p>
            <a:pPr marL="742950" lvl="1" indent="-285750">
              <a:buFont typeface="Courier New,monospace"/>
              <a:buChar char="o"/>
            </a:pPr>
            <a:r>
              <a:rPr lang="en-US" sz="1500"/>
              <a:t>Test the coding</a:t>
            </a:r>
          </a:p>
          <a:p>
            <a:pPr marL="742950" lvl="1" indent="-285750">
              <a:buFont typeface="Courier New,monospace"/>
              <a:buChar char="o"/>
            </a:pPr>
            <a:endParaRPr lang="en-US" sz="1500"/>
          </a:p>
        </p:txBody>
      </p:sp>
      <p:sp>
        <p:nvSpPr>
          <p:cNvPr id="10" name="TextBox 9">
            <a:extLst>
              <a:ext uri="{FF2B5EF4-FFF2-40B4-BE49-F238E27FC236}">
                <a16:creationId xmlns:a16="http://schemas.microsoft.com/office/drawing/2014/main" id="{517B432A-17DE-CF33-37BD-A561D8615C1F}"/>
              </a:ext>
            </a:extLst>
          </p:cNvPr>
          <p:cNvSpPr txBox="1"/>
          <p:nvPr/>
        </p:nvSpPr>
        <p:spPr>
          <a:xfrm>
            <a:off x="123135" y="101600"/>
            <a:ext cx="6950765" cy="1692771"/>
          </a:xfrm>
          <a:prstGeom prst="rect">
            <a:avLst/>
          </a:prstGeom>
          <a:noFill/>
        </p:spPr>
        <p:txBody>
          <a:bodyPr wrap="square" numCol="1">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Plan (Sprint backlog and burndown)</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DF19E5E-4606-0482-359E-97AB149DC0F0}"/>
              </a:ext>
            </a:extLst>
          </p:cNvPr>
          <p:cNvSpPr txBox="1"/>
          <p:nvPr/>
        </p:nvSpPr>
        <p:spPr>
          <a:xfrm>
            <a:off x="1013793" y="616226"/>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a:t>
            </a:r>
          </a:p>
        </p:txBody>
      </p:sp>
      <p:sp>
        <p:nvSpPr>
          <p:cNvPr id="12" name="TextBox 11">
            <a:extLst>
              <a:ext uri="{FF2B5EF4-FFF2-40B4-BE49-F238E27FC236}">
                <a16:creationId xmlns:a16="http://schemas.microsoft.com/office/drawing/2014/main" id="{C0C95DC6-B99C-DE94-3A19-A7A0CEA9BC00}"/>
              </a:ext>
            </a:extLst>
          </p:cNvPr>
          <p:cNvSpPr txBox="1"/>
          <p:nvPr/>
        </p:nvSpPr>
        <p:spPr>
          <a:xfrm>
            <a:off x="852804" y="1049867"/>
            <a:ext cx="241852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err="1"/>
              <a:t>TyDoMal</a:t>
            </a:r>
          </a:p>
        </p:txBody>
      </p:sp>
      <p:sp>
        <p:nvSpPr>
          <p:cNvPr id="13" name="TextBox 12">
            <a:extLst>
              <a:ext uri="{FF2B5EF4-FFF2-40B4-BE49-F238E27FC236}">
                <a16:creationId xmlns:a16="http://schemas.microsoft.com/office/drawing/2014/main" id="{D35D789E-C35E-ED2A-D7A7-7DD2103F9727}"/>
              </a:ext>
            </a:extLst>
          </p:cNvPr>
          <p:cNvSpPr txBox="1"/>
          <p:nvPr/>
        </p:nvSpPr>
        <p:spPr>
          <a:xfrm>
            <a:off x="3478697" y="947529"/>
            <a:ext cx="3902763" cy="496957"/>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47500" lnSpcReduction="20000"/>
          </a:bodyPr>
          <a:lstStyle/>
          <a:p>
            <a:r>
              <a:rPr lang="en-US" sz="1600"/>
              <a:t>Dontae Brown</a:t>
            </a:r>
          </a:p>
          <a:p>
            <a:r>
              <a:rPr lang="en-US" sz="1600"/>
              <a:t>Marco Banuelos</a:t>
            </a:r>
          </a:p>
          <a:p>
            <a:r>
              <a:rPr lang="en-US" sz="1600"/>
              <a:t>Alice Schutt</a:t>
            </a:r>
          </a:p>
          <a:p>
            <a:r>
              <a:rPr lang="en-US" sz="1600"/>
              <a:t>Tyler Painter</a:t>
            </a:r>
          </a:p>
        </p:txBody>
      </p:sp>
      <p:sp>
        <p:nvSpPr>
          <p:cNvPr id="14" name="Google Shape;227;p28">
            <a:extLst>
              <a:ext uri="{FF2B5EF4-FFF2-40B4-BE49-F238E27FC236}">
                <a16:creationId xmlns:a16="http://schemas.microsoft.com/office/drawing/2014/main" id="{045A0AAC-3C9C-5016-DF05-4B276D56AD3C}"/>
              </a:ext>
            </a:extLst>
          </p:cNvPr>
          <p:cNvSpPr txBox="1">
            <a:spLocks noChangeAspect="1"/>
          </p:cNvSpPr>
          <p:nvPr/>
        </p:nvSpPr>
        <p:spPr>
          <a:xfrm>
            <a:off x="5936974"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Page:</a:t>
            </a:r>
          </a:p>
        </p:txBody>
      </p:sp>
      <p:sp>
        <p:nvSpPr>
          <p:cNvPr id="15" name="TextBox 14">
            <a:extLst>
              <a:ext uri="{FF2B5EF4-FFF2-40B4-BE49-F238E27FC236}">
                <a16:creationId xmlns:a16="http://schemas.microsoft.com/office/drawing/2014/main" id="{CB24FF0F-23EA-4408-4452-7FF39A7E0BCF}"/>
              </a:ext>
            </a:extLst>
          </p:cNvPr>
          <p:cNvSpPr txBox="1"/>
          <p:nvPr/>
        </p:nvSpPr>
        <p:spPr>
          <a:xfrm>
            <a:off x="6480866" y="9639852"/>
            <a:ext cx="934278" cy="3246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lnSpcReduction="10000"/>
          </a:bodyPr>
          <a:lstStyle/>
          <a:p>
            <a:r>
              <a:rPr lang="en-US" sz="1600"/>
              <a:t>20</a:t>
            </a:r>
          </a:p>
        </p:txBody>
      </p:sp>
      <p:sp>
        <p:nvSpPr>
          <p:cNvPr id="4" name="TextBox 3">
            <a:extLst>
              <a:ext uri="{FF2B5EF4-FFF2-40B4-BE49-F238E27FC236}">
                <a16:creationId xmlns:a16="http://schemas.microsoft.com/office/drawing/2014/main" id="{E1407F96-A81F-4919-530C-FC4A0C7BD706}"/>
              </a:ext>
            </a:extLst>
          </p:cNvPr>
          <p:cNvSpPr txBox="1"/>
          <p:nvPr/>
        </p:nvSpPr>
        <p:spPr>
          <a:xfrm>
            <a:off x="161041" y="3847320"/>
            <a:ext cx="5793687" cy="523220"/>
          </a:xfrm>
          <a:prstGeom prst="rect">
            <a:avLst/>
          </a:prstGeom>
          <a:noFill/>
        </p:spPr>
        <p:txBody>
          <a:bodyPr wrap="squar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Sprint Goal </a:t>
            </a:r>
            <a:r>
              <a:rPr lang="en-US" kern="100">
                <a:effectLst/>
                <a:latin typeface="Calibri" panose="020F0502020204030204" pitchFamily="34" charset="0"/>
                <a:ea typeface="Calibri" panose="020F0502020204030204" pitchFamily="34" charset="0"/>
                <a:cs typeface="Times New Roman" panose="02020603050405020304" pitchFamily="18" charset="0"/>
              </a:rPr>
              <a:t>(write in full sentences what concise goal you have for the sprint):</a:t>
            </a:r>
          </a:p>
          <a:p>
            <a:endParaRPr lang="en-US"/>
          </a:p>
        </p:txBody>
      </p:sp>
      <p:sp>
        <p:nvSpPr>
          <p:cNvPr id="6" name="TextBox 5">
            <a:extLst>
              <a:ext uri="{FF2B5EF4-FFF2-40B4-BE49-F238E27FC236}">
                <a16:creationId xmlns:a16="http://schemas.microsoft.com/office/drawing/2014/main" id="{0A2E708B-256A-8678-E979-D4A39A057D54}"/>
              </a:ext>
            </a:extLst>
          </p:cNvPr>
          <p:cNvSpPr txBox="1"/>
          <p:nvPr/>
        </p:nvSpPr>
        <p:spPr>
          <a:xfrm>
            <a:off x="165100" y="5092700"/>
            <a:ext cx="7302499" cy="1272143"/>
          </a:xfrm>
          <a:prstGeom prst="rect">
            <a:avLst/>
          </a:prstGeom>
          <a:noFill/>
        </p:spPr>
        <p:txBody>
          <a:bodyPr wrap="square" lIns="91440" tIns="45720" rIns="91440" bIns="45720" rtlCol="0" anchor="t">
            <a:spAutoFit/>
          </a:bodyPr>
          <a:lstStyle/>
          <a:p>
            <a:pPr marL="0" marR="0">
              <a:spcBef>
                <a:spcPts val="0"/>
              </a:spcBef>
            </a:pPr>
            <a:r>
              <a:rPr lang="en-US" b="1" kern="100">
                <a:effectLst/>
                <a:latin typeface="Calibri"/>
                <a:ea typeface="Calibri"/>
                <a:cs typeface="Times New Roman"/>
              </a:rPr>
              <a:t>Sprint Backlog </a:t>
            </a:r>
            <a:r>
              <a:rPr lang="en-US" kern="100">
                <a:effectLst/>
                <a:latin typeface="Calibri"/>
                <a:ea typeface="Calibri"/>
                <a:cs typeface="Times New Roman"/>
              </a:rPr>
              <a:t>/ Burndown (Break product backlog items into sprint backlog items) </a:t>
            </a:r>
          </a:p>
          <a:p>
            <a:pPr marL="0" marR="0">
              <a:lnSpc>
                <a:spcPct val="150000"/>
              </a:lnSpc>
              <a:spcBef>
                <a:spcPts val="0"/>
              </a:spcBef>
            </a:pPr>
            <a:r>
              <a:rPr lang="en-US" b="1" kern="100">
                <a:effectLst/>
                <a:latin typeface="Calibri"/>
                <a:ea typeface="Calibri"/>
                <a:cs typeface="Times New Roman"/>
              </a:rPr>
              <a:t>Remember to INDENT sprint backlog items</a:t>
            </a:r>
            <a:r>
              <a:rPr lang="en-US" kern="100">
                <a:effectLst/>
                <a:latin typeface="Calibri"/>
                <a:ea typeface="Calibri"/>
                <a:cs typeface="Times New Roman"/>
              </a:rPr>
              <a:t>:</a:t>
            </a:r>
          </a:p>
          <a:p>
            <a:pPr>
              <a:lnSpc>
                <a:spcPct val="150000"/>
              </a:lnSpc>
              <a:spcAft>
                <a:spcPts val="800"/>
              </a:spcAft>
            </a:pPr>
            <a:r>
              <a:rPr lang="en-US" u="sng" kern="100">
                <a:effectLst/>
                <a:latin typeface="Calibri"/>
                <a:ea typeface="Calibri"/>
                <a:cs typeface="Times New Roman"/>
              </a:rPr>
              <a:t>Task </a:t>
            </a:r>
            <a:r>
              <a:rPr lang="en-US" u="sng" kern="100">
                <a:latin typeface="Calibri"/>
                <a:ea typeface="Calibri"/>
                <a:cs typeface="Times New Roman"/>
              </a:rPr>
              <a:t>D                                                                                                  Date</a:t>
            </a:r>
            <a:r>
              <a:rPr lang="en-US" u="sng" kern="100">
                <a:effectLst/>
                <a:latin typeface="Calibri"/>
                <a:ea typeface="Calibri"/>
                <a:cs typeface="Times New Roman"/>
              </a:rPr>
              <a:t> and name of who worked on:</a:t>
            </a:r>
            <a:endParaRPr lang="en-US" kern="100">
              <a:effectLst/>
              <a:latin typeface="Calibri"/>
              <a:ea typeface="Calibri"/>
              <a:cs typeface="Times New Roman"/>
            </a:endParaRPr>
          </a:p>
          <a:p>
            <a:endParaRPr lang="en-US"/>
          </a:p>
        </p:txBody>
      </p:sp>
      <p:graphicFrame>
        <p:nvGraphicFramePr>
          <p:cNvPr id="2" name="Table 1">
            <a:extLst>
              <a:ext uri="{FF2B5EF4-FFF2-40B4-BE49-F238E27FC236}">
                <a16:creationId xmlns:a16="http://schemas.microsoft.com/office/drawing/2014/main" id="{7802FF9D-6CE2-36C5-62F6-218F5F837932}"/>
              </a:ext>
            </a:extLst>
          </p:cNvPr>
          <p:cNvGraphicFramePr>
            <a:graphicFrameLocks/>
          </p:cNvGraphicFramePr>
          <p:nvPr>
            <p:extLst>
              <p:ext uri="{D42A27DB-BD31-4B8C-83A1-F6EECF244321}">
                <p14:modId xmlns:p14="http://schemas.microsoft.com/office/powerpoint/2010/main" val="2164912424"/>
              </p:ext>
            </p:extLst>
          </p:nvPr>
        </p:nvGraphicFramePr>
        <p:xfrm>
          <a:off x="195470" y="5952159"/>
          <a:ext cx="7238999" cy="3865880"/>
        </p:xfrm>
        <a:graphic>
          <a:graphicData uri="http://schemas.openxmlformats.org/drawingml/2006/table">
            <a:tbl>
              <a:tblPr firstRow="1" bandRow="1">
                <a:tableStyleId>{D27102A9-8310-4765-A935-A1911B00CA55}</a:tableStyleId>
              </a:tblPr>
              <a:tblGrid>
                <a:gridCol w="4534017">
                  <a:extLst>
                    <a:ext uri="{9D8B030D-6E8A-4147-A177-3AD203B41FA5}">
                      <a16:colId xmlns:a16="http://schemas.microsoft.com/office/drawing/2014/main" val="1547059647"/>
                    </a:ext>
                  </a:extLst>
                </a:gridCol>
                <a:gridCol w="2704982">
                  <a:extLst>
                    <a:ext uri="{9D8B030D-6E8A-4147-A177-3AD203B41FA5}">
                      <a16:colId xmlns:a16="http://schemas.microsoft.com/office/drawing/2014/main" val="2633689648"/>
                    </a:ext>
                  </a:extLst>
                </a:gridCol>
              </a:tblGrid>
              <a:tr h="223906">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938244"/>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66260"/>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292605"/>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365452"/>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929562"/>
                  </a:ext>
                </a:extLst>
              </a:tr>
              <a:tr h="234950">
                <a:tc>
                  <a:txBody>
                    <a:bodyPr/>
                    <a:lstStyle/>
                    <a:p>
                      <a:pPr marL="0" indent="0">
                        <a:buFont typeface="Arial" panose="020B0604020202020204" pitchFamily="34" charset="0"/>
                        <a:buNone/>
                      </a:pPr>
                      <a:r>
                        <a:rPr lang="en-US" sz="1000"/>
                        <a:t>Coding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Dontae Brown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956942"/>
                  </a:ext>
                </a:extLst>
              </a:tr>
              <a:tr h="234950">
                <a:tc>
                  <a:txBody>
                    <a:bodyPr/>
                    <a:lstStyle/>
                    <a:p>
                      <a:pPr marL="0" lvl="0" indent="0">
                        <a:buNone/>
                      </a:pPr>
                      <a:endParaRPr lang="en-US" sz="1000"/>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None/>
                      </a:pPr>
                      <a:endParaRPr lang="en-US" sz="1000"/>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33453834"/>
                  </a:ext>
                </a:extLst>
              </a:tr>
              <a:tr h="234950">
                <a:tc>
                  <a:txBody>
                    <a:bodyPr/>
                    <a:lstStyle/>
                    <a:p>
                      <a:pPr marL="0" indent="0">
                        <a:buFont typeface="Arial" panose="020B0604020202020204" pitchFamily="34" charset="0"/>
                        <a:buNone/>
                      </a:pPr>
                      <a:r>
                        <a:rPr lang="en-US" sz="1000"/>
                        <a:t>          Code motors for strafe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Dontae 9/12-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379601"/>
                  </a:ext>
                </a:extLst>
              </a:tr>
              <a:tr h="234950">
                <a:tc>
                  <a:txBody>
                    <a:bodyPr/>
                    <a:lstStyle/>
                    <a:p>
                      <a:pPr marL="0" indent="0">
                        <a:buFont typeface="Arial" panose="020B0604020202020204" pitchFamily="34" charset="0"/>
                        <a:buNone/>
                      </a:pPr>
                      <a:r>
                        <a:rPr lang="en-US" sz="1000"/>
                        <a:t>          Strategize for autonomous</a:t>
                      </a:r>
                      <a:endParaRPr lang="en-US" sz="10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Dontae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5536376"/>
                  </a:ext>
                </a:extLst>
              </a:tr>
              <a:tr h="234950">
                <a:tc>
                  <a:txBody>
                    <a:bodyPr/>
                    <a:lstStyle/>
                    <a:p>
                      <a:pPr marL="0" indent="0">
                        <a:buFont typeface="Arial" panose="020B0604020202020204" pitchFamily="34" charset="0"/>
                        <a:buNone/>
                      </a:pPr>
                      <a:r>
                        <a:rPr lang="en-US" sz="1000"/>
                        <a:t>          </a:t>
                      </a:r>
                      <a:r>
                        <a:rPr lang="en-US" sz="1000" b="0" i="0" u="none" strike="noStrike" noProof="0">
                          <a:solidFill>
                            <a:srgbClr val="000000"/>
                          </a:solidFill>
                          <a:latin typeface="Arial"/>
                        </a:rPr>
                        <a:t>Autonomous begin</a:t>
                      </a: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324490"/>
                  </a:ext>
                </a:extLst>
              </a:tr>
              <a:tr h="234950">
                <a:tc>
                  <a:txBody>
                    <a:bodyPr/>
                    <a:lstStyle/>
                    <a:p>
                      <a:pPr marL="0" indent="0">
                        <a:buFont typeface="Arial" panose="020B0604020202020204" pitchFamily="34" charset="0"/>
                        <a:buNone/>
                      </a:pPr>
                      <a:r>
                        <a:rPr lang="en-US" sz="1000"/>
                        <a:t>          </a:t>
                      </a:r>
                      <a:r>
                        <a:rPr lang="en-US" sz="1000" b="0" i="0" u="none" strike="noStrike" noProof="0">
                          <a:solidFill>
                            <a:srgbClr val="000000"/>
                          </a:solidFill>
                          <a:latin typeface="Arial"/>
                        </a:rPr>
                        <a:t>Test codes</a:t>
                      </a: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571103"/>
                  </a:ext>
                </a:extLst>
              </a:tr>
              <a:tr h="234950">
                <a:tc>
                  <a:txBody>
                    <a:bodyPr/>
                    <a:lstStyle/>
                    <a:p>
                      <a:pPr marL="0" indent="0">
                        <a:buFont typeface="Arial" panose="020B0604020202020204" pitchFamily="34" charset="0"/>
                        <a:buNone/>
                      </a:pPr>
                      <a:r>
                        <a:rPr lang="en-US" sz="1000"/>
                        <a:t>Output Mechanism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4421471"/>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49856"/>
                  </a:ext>
                </a:extLst>
              </a:tr>
              <a:tr h="234950">
                <a:tc>
                  <a:txBody>
                    <a:bodyPr/>
                    <a:lstStyle/>
                    <a:p>
                      <a:pPr marL="0" indent="0">
                        <a:buFont typeface="Arial" panose="020B0604020202020204" pitchFamily="34" charset="0"/>
                        <a:buNone/>
                      </a:pPr>
                      <a:r>
                        <a:rPr lang="en-US" sz="900"/>
                        <a:t>           Build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900"/>
                        <a:t>Marco Brown and Alice Schutt finish 9/9/25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106990"/>
                  </a:ext>
                </a:extLst>
              </a:tr>
              <a:tr h="234950">
                <a:tc>
                  <a:txBody>
                    <a:bodyPr/>
                    <a:lstStyle/>
                    <a:p>
                      <a:pPr marL="0" indent="0">
                        <a:buFont typeface="Arial" panose="020B0604020202020204" pitchFamily="34" charset="0"/>
                        <a:buNone/>
                      </a:pPr>
                      <a:r>
                        <a:rPr lang="en-US" sz="900"/>
                        <a:t>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900"/>
                        <a:t>Alice 10/20/25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4726547"/>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165374"/>
                  </a:ext>
                </a:extLst>
              </a:tr>
            </a:tbl>
          </a:graphicData>
        </a:graphic>
      </p:graphicFrame>
    </p:spTree>
    <p:extLst>
      <p:ext uri="{BB962C8B-B14F-4D97-AF65-F5344CB8AC3E}">
        <p14:creationId xmlns:p14="http://schemas.microsoft.com/office/powerpoint/2010/main" val="3039044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6FB53E28-70C7-6D7D-6E80-7822B2595342}"/>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31D1C81-5703-5FBB-232E-AC5562A53D3C}"/>
              </a:ext>
            </a:extLst>
          </p:cNvPr>
          <p:cNvSpPr txBox="1">
            <a:spLocks noGrp="1"/>
          </p:cNvSpPr>
          <p:nvPr>
            <p:ph type="subTitle" idx="4"/>
          </p:nvPr>
        </p:nvSpPr>
        <p:spPr>
          <a:xfrm>
            <a:off x="192570" y="1403835"/>
            <a:ext cx="7579830" cy="1643335"/>
          </a:xfrm>
          <a:prstGeom prst="rect">
            <a:avLst/>
          </a:prstGeom>
          <a:noFill/>
        </p:spPr>
        <p:txBody>
          <a:bodyPr wrap="square" rtlCol="0">
            <a:spAutoFit/>
          </a:bodyPr>
          <a:lstStyle/>
          <a:p>
            <a:pPr marL="0" marR="0">
              <a:lnSpc>
                <a:spcPct val="107000"/>
              </a:lnSpc>
              <a:spcBef>
                <a:spcPts val="10"/>
              </a:spcBef>
              <a:spcAft>
                <a:spcPts val="80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Use this worksheet to test the mechanism that you researched, planned, and then built.</a:t>
            </a:r>
            <a:endPar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10"/>
              </a:spcBef>
              <a:spcAft>
                <a:spcPts val="800"/>
              </a:spcAft>
            </a:pPr>
            <a:r>
              <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Does the mechanism perform the function as intended?</a:t>
            </a:r>
          </a:p>
          <a:p>
            <a:pPr marL="0" marR="0">
              <a:spcBef>
                <a:spcPts val="10"/>
              </a:spcBef>
              <a:spcAft>
                <a:spcPts val="800"/>
              </a:spcAft>
            </a:pPr>
            <a:r>
              <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Does the mechanism fit within the games rule requirements?</a:t>
            </a:r>
          </a:p>
          <a:p>
            <a:pPr marL="0" marR="0" lvl="0" indent="0">
              <a:spcBef>
                <a:spcPts val="10"/>
              </a:spcBef>
              <a:spcAft>
                <a:spcPts val="800"/>
              </a:spcAft>
            </a:pPr>
            <a:r>
              <a:rPr lang="en-US" sz="1600" b="1" kern="100">
                <a:latin typeface="Calibri" panose="020F0502020204030204" pitchFamily="34" charset="0"/>
                <a:ea typeface="Calibri" panose="020F0502020204030204" pitchFamily="34" charset="0"/>
                <a:cs typeface="Times New Roman" panose="02020603050405020304" pitchFamily="18" charset="0"/>
              </a:rPr>
              <a:t>Durability testing, does the mechanism hold up to the following?</a:t>
            </a:r>
          </a:p>
          <a:p>
            <a:endParaRPr lang="en-US"/>
          </a:p>
        </p:txBody>
      </p:sp>
      <p:sp>
        <p:nvSpPr>
          <p:cNvPr id="227" name="Google Shape;227;p28">
            <a:extLst>
              <a:ext uri="{FF2B5EF4-FFF2-40B4-BE49-F238E27FC236}">
                <a16:creationId xmlns:a16="http://schemas.microsoft.com/office/drawing/2014/main" id="{7131FC6E-E0D5-D187-D4EA-1A5B4F796B62}"/>
              </a:ext>
            </a:extLst>
          </p:cNvPr>
          <p:cNvSpPr txBox="1">
            <a:spLocks noGrp="1" noChangeAspect="1"/>
          </p:cNvSpPr>
          <p:nvPr>
            <p:ph type="subTitle" idx="3"/>
          </p:nvPr>
        </p:nvSpPr>
        <p:spPr>
          <a:xfrm>
            <a:off x="5911574" y="972451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3A4D9965-9293-92BE-CC56-F2D374EF13D3}"/>
              </a:ext>
            </a:extLst>
          </p:cNvPr>
          <p:cNvSpPr txBox="1">
            <a:spLocks noChangeAspect="1"/>
          </p:cNvSpPr>
          <p:nvPr/>
        </p:nvSpPr>
        <p:spPr>
          <a:xfrm>
            <a:off x="133074" y="7411830"/>
            <a:ext cx="7248939" cy="132343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10"/>
              </a:spcBef>
              <a:spcAft>
                <a:spcPts val="0"/>
              </a:spcAft>
              <a:buClr>
                <a:srgbClr val="000000"/>
              </a:buClr>
              <a:buSzTx/>
              <a:buFont typeface="Arial"/>
              <a:buNone/>
              <a:tabLst/>
              <a:defRPr/>
            </a:pPr>
            <a:r>
              <a:rPr kumimoji="0" lang="en-US" sz="16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Test Feedback</a:t>
            </a:r>
            <a:r>
              <a:rPr kumimoji="0" lang="en-US" sz="14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a:t>
            </a:r>
          </a:p>
          <a:p>
            <a:pPr marL="0" marR="0" lvl="0" indent="0" algn="l" defTabSz="914400" rtl="0" eaLnBrk="1" fontAlgn="auto" latinLnBrk="0" hangingPunct="1">
              <a:spcBef>
                <a:spcPts val="10"/>
              </a:spcBef>
              <a:spcAft>
                <a:spcPts val="0"/>
              </a:spcAft>
              <a:buClr>
                <a:srgbClr val="000000"/>
              </a:buClr>
              <a:buSzTx/>
              <a:buFont typeface="Arial"/>
              <a:buNone/>
              <a:tabLst/>
              <a:defRPr/>
            </a:pPr>
            <a:r>
              <a:rPr kumimoji="0" lang="en-US" sz="1400" b="0" i="0" u="none" strike="noStrike" kern="100" cap="none" spc="0" normalizeH="0" baseline="0" noProof="0">
                <a:ln>
                  <a:noFill/>
                </a:ln>
                <a:solidFill>
                  <a:schemeClr val="tx1">
                    <a:lumMod val="65000"/>
                    <a:lumOff val="35000"/>
                  </a:scheme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What did you learn from your testing? </a:t>
            </a:r>
            <a:r>
              <a:rPr lang="en-US"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Think about usable quantitative data (measurements) and qualitative data (observations and opinions).</a:t>
            </a:r>
            <a:r>
              <a:rPr kumimoji="0" lang="en-US" sz="1400" b="0" i="0" u="none" strike="noStrike" kern="100" cap="none" spc="0" normalizeH="0" baseline="0" noProof="0">
                <a:ln>
                  <a:noFill/>
                </a:ln>
                <a:solidFill>
                  <a:schemeClr val="tx1">
                    <a:lumMod val="65000"/>
                    <a:lumOff val="35000"/>
                  </a:scheme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Do we need a full redesign, or can we change something small to gain the functionality that we wanted? If redesign is needed, go back to the research/brainstorm step, and do that worksheet again!</a:t>
            </a:r>
          </a:p>
        </p:txBody>
      </p:sp>
      <p:sp>
        <p:nvSpPr>
          <p:cNvPr id="9" name="TextBox 8">
            <a:extLst>
              <a:ext uri="{FF2B5EF4-FFF2-40B4-BE49-F238E27FC236}">
                <a16:creationId xmlns:a16="http://schemas.microsoft.com/office/drawing/2014/main" id="{B93A16E1-E7E8-D35D-97F9-AC1B5E492DE1}"/>
              </a:ext>
            </a:extLst>
          </p:cNvPr>
          <p:cNvSpPr txBox="1"/>
          <p:nvPr/>
        </p:nvSpPr>
        <p:spPr>
          <a:xfrm>
            <a:off x="139148" y="92765"/>
            <a:ext cx="7825408" cy="1220847"/>
          </a:xfrm>
          <a:prstGeom prst="rect">
            <a:avLst/>
          </a:prstGeom>
          <a:noFill/>
        </p:spPr>
        <p:txBody>
          <a:bodyPr wrap="square" numCol="1">
            <a:spAutoFit/>
          </a:bodyPr>
          <a:lstStyle/>
          <a:p>
            <a:pPr marL="0" marR="0" lvl="0" indent="0" algn="l" defTabSz="914400" rtl="0" eaLnBrk="1" fontAlgn="auto" latinLnBrk="0" hangingPunct="1">
              <a:lnSpc>
                <a:spcPct val="100000"/>
              </a:lnSpc>
              <a:spcBef>
                <a:spcPts val="0"/>
              </a:spcBef>
              <a:spcAft>
                <a:spcPts val="800"/>
              </a:spcAft>
              <a:buClr>
                <a:srgbClr val="000000"/>
              </a:buClr>
              <a:buSzTx/>
              <a:buFont typeface="Arial"/>
              <a:buNone/>
              <a:tabLst/>
              <a:defRPr/>
            </a:pPr>
            <a:r>
              <a:rPr kumimoji="0" lang="en-US" sz="28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Testing Worksheet</a:t>
            </a:r>
          </a:p>
          <a:p>
            <a:pPr marL="0" marR="0" lvl="0" indent="0" algn="l" defTabSz="914400" rtl="0" eaLnBrk="1" fontAlgn="auto" latinLnBrk="0" hangingPunct="1">
              <a:spcBef>
                <a:spcPts val="0"/>
              </a:spcBef>
              <a:spcAft>
                <a:spcPts val="800"/>
              </a:spcAft>
              <a:buClr>
                <a:srgbClr val="000000"/>
              </a:buClr>
              <a:buSzTx/>
              <a:buFont typeface="Arial"/>
              <a:buNone/>
              <a:tabLst/>
              <a:defRPr/>
            </a:pPr>
            <a:r>
              <a:rPr kumimoji="0" lang="en-US" sz="1600" b="1" i="0" u="none" strike="noStrike" kern="100" cap="none" spc="0" normalizeH="0" baseline="0" noProof="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Mechanism:                                                              Builder:</a:t>
            </a:r>
          </a:p>
          <a:p>
            <a:pPr marL="0" marR="0" lvl="0" indent="0" algn="l" defTabSz="914400" rtl="0" eaLnBrk="1" fontAlgn="auto" latinLnBrk="0" hangingPunct="1">
              <a:spcBef>
                <a:spcPts val="0"/>
              </a:spcBef>
              <a:spcAft>
                <a:spcPts val="800"/>
              </a:spcAft>
              <a:buClr>
                <a:srgbClr val="000000"/>
              </a:buClr>
              <a:buSzTx/>
              <a:buFont typeface="Arial"/>
              <a:buNone/>
              <a:tabLst/>
              <a:defRPr/>
            </a:pPr>
            <a:r>
              <a:rPr lang="en-US" sz="1600" b="1" kern="100">
                <a:solidFill>
                  <a:srgbClr val="000000">
                    <a:lumMod val="65000"/>
                    <a:lumOff val="35000"/>
                  </a:srgbClr>
                </a:solidFill>
                <a:latin typeface="Calibri" panose="020F0502020204030204" pitchFamily="34" charset="0"/>
                <a:ea typeface="Calibri" panose="020F0502020204030204" pitchFamily="34" charset="0"/>
                <a:cs typeface="Times New Roman" panose="02020603050405020304" pitchFamily="18" charset="0"/>
              </a:rPr>
              <a:t>                                                                                     Tester:</a:t>
            </a:r>
            <a:r>
              <a:rPr kumimoji="0" lang="en-US" sz="12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
        <p:nvSpPr>
          <p:cNvPr id="12" name="TextBox 11">
            <a:extLst>
              <a:ext uri="{FF2B5EF4-FFF2-40B4-BE49-F238E27FC236}">
                <a16:creationId xmlns:a16="http://schemas.microsoft.com/office/drawing/2014/main" id="{B898A6F9-5FFA-A591-9749-717A8ED3F1B5}"/>
              </a:ext>
            </a:extLst>
          </p:cNvPr>
          <p:cNvSpPr txBox="1"/>
          <p:nvPr/>
        </p:nvSpPr>
        <p:spPr>
          <a:xfrm>
            <a:off x="5285412" y="2096052"/>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52BD7B02-0224-A33D-45F6-87963CAF427C}"/>
              </a:ext>
            </a:extLst>
          </p:cNvPr>
          <p:cNvSpPr txBox="1"/>
          <p:nvPr/>
        </p:nvSpPr>
        <p:spPr>
          <a:xfrm>
            <a:off x="208660" y="8699500"/>
            <a:ext cx="7209183" cy="871270"/>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TextBox 17">
            <a:extLst>
              <a:ext uri="{FF2B5EF4-FFF2-40B4-BE49-F238E27FC236}">
                <a16:creationId xmlns:a16="http://schemas.microsoft.com/office/drawing/2014/main" id="{08AF9C17-AF08-C5E4-E4C0-EB46F35F0DBA}"/>
              </a:ext>
            </a:extLst>
          </p:cNvPr>
          <p:cNvSpPr txBox="1"/>
          <p:nvPr/>
        </p:nvSpPr>
        <p:spPr>
          <a:xfrm>
            <a:off x="6466510" y="961445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t>21</a:t>
            </a: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27;p28">
            <a:extLst>
              <a:ext uri="{FF2B5EF4-FFF2-40B4-BE49-F238E27FC236}">
                <a16:creationId xmlns:a16="http://schemas.microsoft.com/office/drawing/2014/main" id="{C8983FDC-6114-F397-0BF8-35C73B2280DC}"/>
              </a:ext>
            </a:extLst>
          </p:cNvPr>
          <p:cNvSpPr txBox="1">
            <a:spLocks noChangeAspect="1"/>
          </p:cNvSpPr>
          <p:nvPr/>
        </p:nvSpPr>
        <p:spPr>
          <a:xfrm>
            <a:off x="3863010"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500" b="0" i="0" u="none" strike="noStrike" kern="0" cap="none" spc="0" normalizeH="0" baseline="0" noProof="0">
                <a:ln>
                  <a:noFill/>
                </a:ln>
                <a:solidFill>
                  <a:srgbClr val="000000"/>
                </a:solidFill>
                <a:effectLst/>
                <a:uLnTx/>
                <a:uFillTx/>
                <a:latin typeface="Roboto"/>
                <a:ea typeface="Roboto"/>
                <a:cs typeface="Roboto"/>
                <a:sym typeface="Roboto"/>
              </a:rPr>
              <a:t>Date:</a:t>
            </a:r>
          </a:p>
        </p:txBody>
      </p:sp>
      <p:sp>
        <p:nvSpPr>
          <p:cNvPr id="21" name="TextBox 20">
            <a:extLst>
              <a:ext uri="{FF2B5EF4-FFF2-40B4-BE49-F238E27FC236}">
                <a16:creationId xmlns:a16="http://schemas.microsoft.com/office/drawing/2014/main" id="{0C8CDFA7-322B-50BF-E434-14018EEAEA3F}"/>
              </a:ext>
            </a:extLst>
          </p:cNvPr>
          <p:cNvSpPr txBox="1"/>
          <p:nvPr/>
        </p:nvSpPr>
        <p:spPr>
          <a:xfrm>
            <a:off x="4359965" y="9614452"/>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t>09/23/2025</a:t>
            </a: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FBD984E0-710F-3F99-1FE4-3E5E67352932}"/>
              </a:ext>
            </a:extLst>
          </p:cNvPr>
          <p:cNvSpPr txBox="1"/>
          <p:nvPr/>
        </p:nvSpPr>
        <p:spPr>
          <a:xfrm>
            <a:off x="4850297" y="463827"/>
            <a:ext cx="251791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a:defRPr/>
            </a:pPr>
            <a:r>
              <a:rPr lang="en-US" sz="1600"/>
              <a:t>Alice and Marco</a:t>
            </a: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51F41495-6617-3DF6-12A3-F3BD7EE9EF5C}"/>
              </a:ext>
            </a:extLst>
          </p:cNvPr>
          <p:cNvSpPr txBox="1"/>
          <p:nvPr/>
        </p:nvSpPr>
        <p:spPr>
          <a:xfrm>
            <a:off x="4858028" y="1697382"/>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47AF6DC3-E165-7046-7FB9-415A4095F31B}"/>
              </a:ext>
            </a:extLst>
          </p:cNvPr>
          <p:cNvSpPr txBox="1"/>
          <p:nvPr/>
        </p:nvSpPr>
        <p:spPr>
          <a:xfrm>
            <a:off x="4843671" y="894522"/>
            <a:ext cx="253779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t>Tyler</a:t>
            </a: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D333314C-8F0B-8B05-C694-9B1403D8EFDA}"/>
              </a:ext>
            </a:extLst>
          </p:cNvPr>
          <p:cNvSpPr txBox="1"/>
          <p:nvPr/>
        </p:nvSpPr>
        <p:spPr>
          <a:xfrm>
            <a:off x="4294813" y="7167217"/>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A717D6B7-D6F2-C354-6091-21CCC3670B3D}"/>
              </a:ext>
            </a:extLst>
          </p:cNvPr>
          <p:cNvSpPr txBox="1"/>
          <p:nvPr/>
        </p:nvSpPr>
        <p:spPr>
          <a:xfrm>
            <a:off x="-420758" y="2686876"/>
            <a:ext cx="3786258" cy="307777"/>
          </a:xfrm>
          <a:prstGeom prst="rect">
            <a:avLst/>
          </a:prstGeom>
          <a:noFill/>
        </p:spPr>
        <p:txBody>
          <a:bodyPr wrap="square" rtlCol="0">
            <a:spAutoFit/>
          </a:bodyPr>
          <a:lstStyle/>
          <a:p>
            <a:pPr algn="ctr"/>
            <a:r>
              <a:rPr lang="en-US"/>
              <a:t>Impact - </a:t>
            </a:r>
            <a:r>
              <a:rPr lang="en-US" sz="1100"/>
              <a:t>(bump from various directions)</a:t>
            </a:r>
          </a:p>
        </p:txBody>
      </p:sp>
      <p:sp>
        <p:nvSpPr>
          <p:cNvPr id="11" name="TextBox 10">
            <a:extLst>
              <a:ext uri="{FF2B5EF4-FFF2-40B4-BE49-F238E27FC236}">
                <a16:creationId xmlns:a16="http://schemas.microsoft.com/office/drawing/2014/main" id="{161679EC-A23C-FCBF-067A-80F259D09B87}"/>
              </a:ext>
            </a:extLst>
          </p:cNvPr>
          <p:cNvSpPr txBox="1"/>
          <p:nvPr/>
        </p:nvSpPr>
        <p:spPr>
          <a:xfrm>
            <a:off x="-279400" y="3302554"/>
            <a:ext cx="3725517" cy="307777"/>
          </a:xfrm>
          <a:prstGeom prst="rect">
            <a:avLst/>
          </a:prstGeom>
          <a:noFill/>
        </p:spPr>
        <p:txBody>
          <a:bodyPr wrap="square" rtlCol="0">
            <a:spAutoFit/>
          </a:bodyPr>
          <a:lstStyle/>
          <a:p>
            <a:pPr algn="ctr"/>
            <a:r>
              <a:rPr lang="en-US"/>
              <a:t>Torsion - </a:t>
            </a:r>
            <a:r>
              <a:rPr lang="en-US" sz="1200"/>
              <a:t>(twisting force, try and spin it.)</a:t>
            </a:r>
          </a:p>
        </p:txBody>
      </p:sp>
      <p:sp>
        <p:nvSpPr>
          <p:cNvPr id="19" name="TextBox 18">
            <a:extLst>
              <a:ext uri="{FF2B5EF4-FFF2-40B4-BE49-F238E27FC236}">
                <a16:creationId xmlns:a16="http://schemas.microsoft.com/office/drawing/2014/main" id="{F33AB17F-B62D-BF80-C679-7995D36B56C7}"/>
              </a:ext>
            </a:extLst>
          </p:cNvPr>
          <p:cNvSpPr txBox="1"/>
          <p:nvPr/>
        </p:nvSpPr>
        <p:spPr>
          <a:xfrm>
            <a:off x="-705127" y="5181600"/>
            <a:ext cx="5327927" cy="307777"/>
          </a:xfrm>
          <a:prstGeom prst="rect">
            <a:avLst/>
          </a:prstGeom>
          <a:noFill/>
        </p:spPr>
        <p:txBody>
          <a:bodyPr wrap="square" rtlCol="0">
            <a:spAutoFit/>
          </a:bodyPr>
          <a:lstStyle/>
          <a:p>
            <a:pPr algn="ctr"/>
            <a:r>
              <a:rPr lang="en-US"/>
              <a:t>Bending  - </a:t>
            </a:r>
            <a:r>
              <a:rPr lang="en-US" sz="1200"/>
              <a:t>(apply force to one side, then another)</a:t>
            </a:r>
          </a:p>
        </p:txBody>
      </p:sp>
      <p:sp>
        <p:nvSpPr>
          <p:cNvPr id="24" name="TextBox 23">
            <a:extLst>
              <a:ext uri="{FF2B5EF4-FFF2-40B4-BE49-F238E27FC236}">
                <a16:creationId xmlns:a16="http://schemas.microsoft.com/office/drawing/2014/main" id="{AAAA1F4A-4040-B010-1693-5444682F7E13}"/>
              </a:ext>
            </a:extLst>
          </p:cNvPr>
          <p:cNvSpPr txBox="1"/>
          <p:nvPr/>
        </p:nvSpPr>
        <p:spPr>
          <a:xfrm>
            <a:off x="-127000" y="3925401"/>
            <a:ext cx="3225800" cy="307777"/>
          </a:xfrm>
          <a:prstGeom prst="rect">
            <a:avLst/>
          </a:prstGeom>
          <a:noFill/>
        </p:spPr>
        <p:txBody>
          <a:bodyPr wrap="square" rtlCol="0">
            <a:spAutoFit/>
          </a:bodyPr>
          <a:lstStyle/>
          <a:p>
            <a:pPr algn="ctr"/>
            <a:r>
              <a:rPr lang="en-US"/>
              <a:t>Load - </a:t>
            </a:r>
            <a:r>
              <a:rPr lang="en-US" sz="1100"/>
              <a:t>(does it hold appropriate weight)</a:t>
            </a:r>
          </a:p>
        </p:txBody>
      </p:sp>
      <p:sp>
        <p:nvSpPr>
          <p:cNvPr id="25" name="TextBox 24">
            <a:extLst>
              <a:ext uri="{FF2B5EF4-FFF2-40B4-BE49-F238E27FC236}">
                <a16:creationId xmlns:a16="http://schemas.microsoft.com/office/drawing/2014/main" id="{9AAEEA22-D9AC-764C-124B-421B8D774DDD}"/>
              </a:ext>
            </a:extLst>
          </p:cNvPr>
          <p:cNvSpPr txBox="1"/>
          <p:nvPr/>
        </p:nvSpPr>
        <p:spPr>
          <a:xfrm>
            <a:off x="-884582" y="6446627"/>
            <a:ext cx="5964582" cy="307777"/>
          </a:xfrm>
          <a:prstGeom prst="rect">
            <a:avLst/>
          </a:prstGeom>
          <a:noFill/>
        </p:spPr>
        <p:txBody>
          <a:bodyPr wrap="square" rtlCol="0">
            <a:spAutoFit/>
          </a:bodyPr>
          <a:lstStyle/>
          <a:p>
            <a:pPr algn="ctr"/>
            <a:r>
              <a:rPr lang="en-US"/>
              <a:t>Cycle - </a:t>
            </a:r>
            <a:r>
              <a:rPr lang="en-US" sz="1100"/>
              <a:t>(how many times can it do its function repeatedly)</a:t>
            </a:r>
          </a:p>
        </p:txBody>
      </p:sp>
      <p:sp>
        <p:nvSpPr>
          <p:cNvPr id="26" name="TextBox 25" descr="Pass / Fail">
            <a:extLst>
              <a:ext uri="{FF2B5EF4-FFF2-40B4-BE49-F238E27FC236}">
                <a16:creationId xmlns:a16="http://schemas.microsoft.com/office/drawing/2014/main" id="{81825CB1-6264-2B6C-1961-405B00A3E778}"/>
              </a:ext>
              <a:ext uri="{C183D7F6-B498-43B3-948B-1728B52AA6E4}">
                <adec:decorative xmlns:adec="http://schemas.microsoft.com/office/drawing/2017/decorative" val="0"/>
              </a:ext>
            </a:extLst>
          </p:cNvPr>
          <p:cNvSpPr txBox="1"/>
          <p:nvPr/>
        </p:nvSpPr>
        <p:spPr>
          <a:xfrm>
            <a:off x="201546" y="29845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TextBox 31">
            <a:extLst>
              <a:ext uri="{FF2B5EF4-FFF2-40B4-BE49-F238E27FC236}">
                <a16:creationId xmlns:a16="http://schemas.microsoft.com/office/drawing/2014/main" id="{C26BC439-1B24-E2B4-DEE9-9DA3ED0EB923}"/>
              </a:ext>
            </a:extLst>
          </p:cNvPr>
          <p:cNvSpPr txBox="1"/>
          <p:nvPr/>
        </p:nvSpPr>
        <p:spPr>
          <a:xfrm>
            <a:off x="-1091096" y="4567027"/>
            <a:ext cx="6183796" cy="307777"/>
          </a:xfrm>
          <a:prstGeom prst="rect">
            <a:avLst/>
          </a:prstGeom>
          <a:noFill/>
        </p:spPr>
        <p:txBody>
          <a:bodyPr wrap="square" rtlCol="0">
            <a:spAutoFit/>
          </a:bodyPr>
          <a:lstStyle/>
          <a:p>
            <a:pPr algn="ctr"/>
            <a:r>
              <a:rPr lang="en-US"/>
              <a:t>Torque - </a:t>
            </a:r>
            <a:r>
              <a:rPr lang="en-US" sz="1100"/>
              <a:t>(if is motorized, can it supply enough power?)</a:t>
            </a:r>
          </a:p>
        </p:txBody>
      </p:sp>
      <p:sp>
        <p:nvSpPr>
          <p:cNvPr id="34" name="TextBox 33">
            <a:extLst>
              <a:ext uri="{FF2B5EF4-FFF2-40B4-BE49-F238E27FC236}">
                <a16:creationId xmlns:a16="http://schemas.microsoft.com/office/drawing/2014/main" id="{F84492B0-B618-AC46-B862-A6C0737336C5}"/>
              </a:ext>
            </a:extLst>
          </p:cNvPr>
          <p:cNvSpPr txBox="1"/>
          <p:nvPr/>
        </p:nvSpPr>
        <p:spPr>
          <a:xfrm>
            <a:off x="-246822" y="5824879"/>
            <a:ext cx="6139622" cy="307777"/>
          </a:xfrm>
          <a:prstGeom prst="rect">
            <a:avLst/>
          </a:prstGeom>
          <a:noFill/>
        </p:spPr>
        <p:txBody>
          <a:bodyPr wrap="square" rtlCol="0">
            <a:spAutoFit/>
          </a:bodyPr>
          <a:lstStyle/>
          <a:p>
            <a:pPr algn="ctr"/>
            <a:r>
              <a:rPr lang="en-US"/>
              <a:t>Handling - </a:t>
            </a:r>
            <a:r>
              <a:rPr lang="en-US" sz="1100"/>
              <a:t>(Does the robot still drive as expected with the mechanism installed?)</a:t>
            </a:r>
          </a:p>
        </p:txBody>
      </p:sp>
      <p:sp>
        <p:nvSpPr>
          <p:cNvPr id="17" name="TextBox 16">
            <a:extLst>
              <a:ext uri="{FF2B5EF4-FFF2-40B4-BE49-F238E27FC236}">
                <a16:creationId xmlns:a16="http://schemas.microsoft.com/office/drawing/2014/main" id="{BA4F1897-9743-0385-4AB8-BAC143A23F38}"/>
              </a:ext>
            </a:extLst>
          </p:cNvPr>
          <p:cNvSpPr txBox="1"/>
          <p:nvPr/>
        </p:nvSpPr>
        <p:spPr>
          <a:xfrm>
            <a:off x="152400" y="7023100"/>
            <a:ext cx="4851400" cy="462884"/>
          </a:xfrm>
          <a:prstGeom prst="rect">
            <a:avLst/>
          </a:prstGeom>
          <a:noFill/>
        </p:spPr>
        <p:txBody>
          <a:bodyPr wrap="square" rtlCol="0">
            <a:spAutoFit/>
          </a:bodyPr>
          <a:lstStyle/>
          <a:p>
            <a:pPr marL="0" marR="0">
              <a:lnSpc>
                <a:spcPct val="200000"/>
              </a:lnSpc>
              <a:spcBef>
                <a:spcPts val="10"/>
              </a:spcBef>
              <a:spcAft>
                <a:spcPts val="800"/>
              </a:spcAft>
            </a:pPr>
            <a:r>
              <a:rPr lang="en-US" sz="1400" kern="1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Does the mechanism perform under </a:t>
            </a:r>
            <a:r>
              <a:rPr lang="en-US" sz="14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game conditions?</a:t>
            </a:r>
          </a:p>
        </p:txBody>
      </p:sp>
      <p:sp>
        <p:nvSpPr>
          <p:cNvPr id="22" name="TextBox 21">
            <a:extLst>
              <a:ext uri="{FF2B5EF4-FFF2-40B4-BE49-F238E27FC236}">
                <a16:creationId xmlns:a16="http://schemas.microsoft.com/office/drawing/2014/main" id="{F5005EE9-E77E-9406-67E8-D78BF9ECD95C}"/>
              </a:ext>
            </a:extLst>
          </p:cNvPr>
          <p:cNvSpPr txBox="1"/>
          <p:nvPr/>
        </p:nvSpPr>
        <p:spPr>
          <a:xfrm>
            <a:off x="895628" y="29830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TextBox 22">
            <a:extLst>
              <a:ext uri="{FF2B5EF4-FFF2-40B4-BE49-F238E27FC236}">
                <a16:creationId xmlns:a16="http://schemas.microsoft.com/office/drawing/2014/main" id="{B5BFE6C0-6B4C-FBB1-B7AD-FB649800C5E1}"/>
              </a:ext>
            </a:extLst>
          </p:cNvPr>
          <p:cNvSpPr txBox="1"/>
          <p:nvPr/>
        </p:nvSpPr>
        <p:spPr>
          <a:xfrm>
            <a:off x="214246" y="35941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TextBox 34">
            <a:extLst>
              <a:ext uri="{FF2B5EF4-FFF2-40B4-BE49-F238E27FC236}">
                <a16:creationId xmlns:a16="http://schemas.microsoft.com/office/drawing/2014/main" id="{C7273A0F-257D-1FAC-885D-FB56D41D3150}"/>
              </a:ext>
            </a:extLst>
          </p:cNvPr>
          <p:cNvSpPr txBox="1"/>
          <p:nvPr/>
        </p:nvSpPr>
        <p:spPr>
          <a:xfrm>
            <a:off x="882928" y="35926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TextBox 35">
            <a:extLst>
              <a:ext uri="{FF2B5EF4-FFF2-40B4-BE49-F238E27FC236}">
                <a16:creationId xmlns:a16="http://schemas.microsoft.com/office/drawing/2014/main" id="{D6A4423D-A48C-9C10-682D-0E66B2DF45EE}"/>
              </a:ext>
            </a:extLst>
          </p:cNvPr>
          <p:cNvSpPr txBox="1"/>
          <p:nvPr/>
        </p:nvSpPr>
        <p:spPr>
          <a:xfrm>
            <a:off x="226946" y="42291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TextBox 36">
            <a:extLst>
              <a:ext uri="{FF2B5EF4-FFF2-40B4-BE49-F238E27FC236}">
                <a16:creationId xmlns:a16="http://schemas.microsoft.com/office/drawing/2014/main" id="{F26E20B3-3449-68FA-6E0B-E4D2C4ABDAEA}"/>
              </a:ext>
            </a:extLst>
          </p:cNvPr>
          <p:cNvSpPr txBox="1"/>
          <p:nvPr/>
        </p:nvSpPr>
        <p:spPr>
          <a:xfrm>
            <a:off x="895628" y="42276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TextBox 37">
            <a:extLst>
              <a:ext uri="{FF2B5EF4-FFF2-40B4-BE49-F238E27FC236}">
                <a16:creationId xmlns:a16="http://schemas.microsoft.com/office/drawing/2014/main" id="{2C2C2BD1-00F9-154B-12C0-A3C660FF6053}"/>
              </a:ext>
            </a:extLst>
          </p:cNvPr>
          <p:cNvSpPr txBox="1"/>
          <p:nvPr/>
        </p:nvSpPr>
        <p:spPr>
          <a:xfrm>
            <a:off x="239646" y="48514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TextBox 38">
            <a:extLst>
              <a:ext uri="{FF2B5EF4-FFF2-40B4-BE49-F238E27FC236}">
                <a16:creationId xmlns:a16="http://schemas.microsoft.com/office/drawing/2014/main" id="{CF66CFDA-CC7F-37E7-2541-DB28714C03B5}"/>
              </a:ext>
            </a:extLst>
          </p:cNvPr>
          <p:cNvSpPr txBox="1"/>
          <p:nvPr/>
        </p:nvSpPr>
        <p:spPr>
          <a:xfrm>
            <a:off x="908328" y="48499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TextBox 39">
            <a:extLst>
              <a:ext uri="{FF2B5EF4-FFF2-40B4-BE49-F238E27FC236}">
                <a16:creationId xmlns:a16="http://schemas.microsoft.com/office/drawing/2014/main" id="{0442C456-BB23-7C2D-CFDC-5C56ABB98C57}"/>
              </a:ext>
            </a:extLst>
          </p:cNvPr>
          <p:cNvSpPr txBox="1"/>
          <p:nvPr/>
        </p:nvSpPr>
        <p:spPr>
          <a:xfrm>
            <a:off x="252346" y="54737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TextBox 40">
            <a:extLst>
              <a:ext uri="{FF2B5EF4-FFF2-40B4-BE49-F238E27FC236}">
                <a16:creationId xmlns:a16="http://schemas.microsoft.com/office/drawing/2014/main" id="{8B20856A-D67C-B2B7-14C5-CCE4FA1A1888}"/>
              </a:ext>
            </a:extLst>
          </p:cNvPr>
          <p:cNvSpPr txBox="1"/>
          <p:nvPr/>
        </p:nvSpPr>
        <p:spPr>
          <a:xfrm>
            <a:off x="921028" y="54722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TextBox 41">
            <a:extLst>
              <a:ext uri="{FF2B5EF4-FFF2-40B4-BE49-F238E27FC236}">
                <a16:creationId xmlns:a16="http://schemas.microsoft.com/office/drawing/2014/main" id="{95BC39C8-7369-4DE7-1C10-ED1D96C78831}"/>
              </a:ext>
            </a:extLst>
          </p:cNvPr>
          <p:cNvSpPr txBox="1"/>
          <p:nvPr/>
        </p:nvSpPr>
        <p:spPr>
          <a:xfrm>
            <a:off x="252346" y="61087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TextBox 42">
            <a:extLst>
              <a:ext uri="{FF2B5EF4-FFF2-40B4-BE49-F238E27FC236}">
                <a16:creationId xmlns:a16="http://schemas.microsoft.com/office/drawing/2014/main" id="{406BB2E7-1D0C-4B9C-4FDA-C44F781594D0}"/>
              </a:ext>
            </a:extLst>
          </p:cNvPr>
          <p:cNvSpPr txBox="1"/>
          <p:nvPr/>
        </p:nvSpPr>
        <p:spPr>
          <a:xfrm>
            <a:off x="921028" y="61072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TextBox 43">
            <a:extLst>
              <a:ext uri="{FF2B5EF4-FFF2-40B4-BE49-F238E27FC236}">
                <a16:creationId xmlns:a16="http://schemas.microsoft.com/office/drawing/2014/main" id="{0148A869-6736-0768-0843-0FBABCB08A71}"/>
              </a:ext>
            </a:extLst>
          </p:cNvPr>
          <p:cNvSpPr txBox="1"/>
          <p:nvPr/>
        </p:nvSpPr>
        <p:spPr>
          <a:xfrm>
            <a:off x="252346" y="67310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TextBox 44">
            <a:extLst>
              <a:ext uri="{FF2B5EF4-FFF2-40B4-BE49-F238E27FC236}">
                <a16:creationId xmlns:a16="http://schemas.microsoft.com/office/drawing/2014/main" id="{E44F9F7E-CD98-9706-F89E-DB739B839F78}"/>
              </a:ext>
            </a:extLst>
          </p:cNvPr>
          <p:cNvSpPr txBox="1"/>
          <p:nvPr/>
        </p:nvSpPr>
        <p:spPr>
          <a:xfrm>
            <a:off x="921028" y="67295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06440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A21DC43D-9EB3-974E-180F-B33E1F574A18}"/>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783D364E-FCE2-19BE-AD29-E171E3DAB872}"/>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C4157A4C-6534-4BBB-9078-9864C956CB27}"/>
              </a:ext>
            </a:extLst>
          </p:cNvPr>
          <p:cNvSpPr>
            <a:spLocks noGrp="1"/>
          </p:cNvSpPr>
          <p:nvPr>
            <p:ph type="subTitle" idx="1"/>
          </p:nvPr>
        </p:nvSpPr>
        <p:spPr/>
        <p:txBody>
          <a:bodyPr/>
          <a:lstStyle/>
          <a:p>
            <a:r>
              <a:rPr lang="en-US"/>
              <a:t>Tyler</a:t>
            </a:r>
          </a:p>
        </p:txBody>
      </p:sp>
      <p:sp>
        <p:nvSpPr>
          <p:cNvPr id="3" name="Subtitle 2">
            <a:extLst>
              <a:ext uri="{FF2B5EF4-FFF2-40B4-BE49-F238E27FC236}">
                <a16:creationId xmlns:a16="http://schemas.microsoft.com/office/drawing/2014/main" id="{6F4B0F7E-E4FA-F41A-D941-392F1D5DA60B}"/>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89B025CA-85DF-B00C-A37D-58824EA4CB9C}"/>
              </a:ext>
            </a:extLst>
          </p:cNvPr>
          <p:cNvSpPr>
            <a:spLocks noGrp="1"/>
          </p:cNvSpPr>
          <p:nvPr>
            <p:ph type="subTitle" idx="3"/>
          </p:nvPr>
        </p:nvSpPr>
        <p:spPr/>
        <p:txBody>
          <a:bodyPr/>
          <a:lstStyle/>
          <a:p>
            <a:r>
              <a:rPr lang="en-US"/>
              <a:t>22</a:t>
            </a:r>
          </a:p>
        </p:txBody>
      </p:sp>
      <p:graphicFrame>
        <p:nvGraphicFramePr>
          <p:cNvPr id="5" name="Table 4">
            <a:extLst>
              <a:ext uri="{FF2B5EF4-FFF2-40B4-BE49-F238E27FC236}">
                <a16:creationId xmlns:a16="http://schemas.microsoft.com/office/drawing/2014/main" id="{39D4756A-9C94-C6D5-BAF0-306BC8639C43}"/>
              </a:ext>
            </a:extLst>
          </p:cNvPr>
          <p:cNvGraphicFramePr>
            <a:graphicFrameLocks noGrp="1"/>
          </p:cNvGraphicFramePr>
          <p:nvPr>
            <p:extLst>
              <p:ext uri="{D42A27DB-BD31-4B8C-83A1-F6EECF244321}">
                <p14:modId xmlns:p14="http://schemas.microsoft.com/office/powerpoint/2010/main" val="382065625"/>
              </p:ext>
            </p:extLst>
          </p:nvPr>
        </p:nvGraphicFramePr>
        <p:xfrm>
          <a:off x="129208" y="1033669"/>
          <a:ext cx="7437783" cy="9859619"/>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DB worked on code and MB and AS worked on outtake</a:t>
                      </a:r>
                    </a:p>
                    <a:p>
                      <a:r>
                        <a:rPr lang="en-US"/>
                        <a:t>What will each team member do today?</a:t>
                      </a:r>
                    </a:p>
                    <a:p>
                      <a:r>
                        <a:rPr lang="en-US"/>
                        <a:t>DB will code and AS and MB will work on outtake</a:t>
                      </a:r>
                    </a:p>
                    <a:p>
                      <a:r>
                        <a:rPr lang="en-US"/>
                        <a:t>What problems are holding the team back?</a:t>
                      </a:r>
                    </a:p>
                    <a:p>
                      <a:r>
                        <a:rPr lang="en-US"/>
                        <a:t>No outtake and code</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Worked on code and outtake</a:t>
                      </a:r>
                    </a:p>
                    <a:p>
                      <a:r>
                        <a:rPr lang="en-US"/>
                        <a:t>What will each team member do today?</a:t>
                      </a:r>
                    </a:p>
                    <a:p>
                      <a:r>
                        <a:rPr lang="en-US"/>
                        <a:t>DB work on code MB and AS work on outtake</a:t>
                      </a:r>
                    </a:p>
                    <a:p>
                      <a:r>
                        <a:rPr lang="en-US"/>
                        <a:t>What problems are holding the team back?</a:t>
                      </a:r>
                    </a:p>
                    <a:p>
                      <a:r>
                        <a:rPr lang="en-US" b="1" i="1" u="sng">
                          <a:solidFill>
                            <a:schemeClr val="accent3">
                              <a:lumMod val="75000"/>
                            </a:schemeClr>
                          </a:solidFill>
                        </a:rPr>
                        <a:t>No diver code and outtake</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DB worked on code and AL and worked on outtake </a:t>
                      </a:r>
                    </a:p>
                    <a:p>
                      <a:r>
                        <a:rPr lang="en-US"/>
                        <a:t>What will each team member do today?</a:t>
                      </a:r>
                    </a:p>
                    <a:p>
                      <a:r>
                        <a:rPr lang="en-US"/>
                        <a:t>DB work on code and MB AL and TP will work on the outtake</a:t>
                      </a:r>
                    </a:p>
                    <a:p>
                      <a:r>
                        <a:rPr lang="en-US"/>
                        <a:t>What problems are holding the team back?</a:t>
                      </a:r>
                    </a:p>
                    <a:p>
                      <a:r>
                        <a:rPr lang="en-US" b="1" i="1" u="sng">
                          <a:solidFill>
                            <a:schemeClr val="accent3">
                              <a:lumMod val="75000"/>
                            </a:schemeClr>
                          </a:solidFill>
                        </a:rPr>
                        <a:t>No code and outtake</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AL MB TP worked on conveyor DB worked on coding</a:t>
                      </a:r>
                    </a:p>
                    <a:p>
                      <a:r>
                        <a:rPr lang="en-US"/>
                        <a:t>What will each team member do today?</a:t>
                      </a:r>
                    </a:p>
                    <a:p>
                      <a:r>
                        <a:rPr lang="en-US"/>
                        <a:t>TP AL MB fix conveyor and DB code</a:t>
                      </a:r>
                    </a:p>
                    <a:p>
                      <a:r>
                        <a:rPr lang="en-US"/>
                        <a:t>What problems are holding the team back?</a:t>
                      </a:r>
                    </a:p>
                    <a:p>
                      <a:r>
                        <a:rPr lang="en-US" b="1" i="1" u="sng">
                          <a:solidFill>
                            <a:schemeClr val="accent3">
                              <a:lumMod val="75000"/>
                            </a:schemeClr>
                          </a:solidFill>
                        </a:rPr>
                        <a:t>No </a:t>
                      </a:r>
                      <a:r>
                        <a:rPr lang="en-US" b="1" i="1" u="sng" err="1">
                          <a:solidFill>
                            <a:schemeClr val="accent3">
                              <a:lumMod val="75000"/>
                            </a:schemeClr>
                          </a:solidFill>
                        </a:rPr>
                        <a:t>ottake</a:t>
                      </a:r>
                      <a:r>
                        <a:rPr lang="en-US" b="1" i="1" u="sng">
                          <a:solidFill>
                            <a:schemeClr val="accent3">
                              <a:lumMod val="75000"/>
                            </a:schemeClr>
                          </a:solidFill>
                        </a:rPr>
                        <a:t> and code</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Fixing conveyor and DB code</a:t>
                      </a:r>
                    </a:p>
                    <a:p>
                      <a:r>
                        <a:rPr lang="en-US"/>
                        <a:t>What will each team member do today?</a:t>
                      </a:r>
                    </a:p>
                    <a:p>
                      <a:r>
                        <a:rPr lang="en-US"/>
                        <a:t>TP AL MB fix conveyor belt, and DB fix code</a:t>
                      </a:r>
                    </a:p>
                    <a:p>
                      <a:r>
                        <a:rPr lang="en-US"/>
                        <a:t>What problems are holding the team back?</a:t>
                      </a:r>
                    </a:p>
                    <a:p>
                      <a:r>
                        <a:rPr lang="en-US" b="1" i="1" u="sng" err="1">
                          <a:solidFill>
                            <a:schemeClr val="accent3">
                              <a:lumMod val="75000"/>
                            </a:schemeClr>
                          </a:solidFill>
                        </a:rPr>
                        <a:t>Convetor</a:t>
                      </a:r>
                      <a:r>
                        <a:rPr lang="en-US" b="1" i="1" u="sng">
                          <a:solidFill>
                            <a:schemeClr val="accent3">
                              <a:lumMod val="75000"/>
                            </a:schemeClr>
                          </a:solidFill>
                        </a:rPr>
                        <a:t> belt and code</a:t>
                      </a:r>
                    </a:p>
                  </a:txBody>
                  <a:tcPr/>
                </a:tc>
                <a:extLst>
                  <a:ext uri="{0D108BD9-81ED-4DB2-BD59-A6C34878D82A}">
                    <a16:rowId xmlns:a16="http://schemas.microsoft.com/office/drawing/2014/main" val="2298176126"/>
                  </a:ext>
                </a:extLst>
              </a:tr>
              <a:tr h="1643269">
                <a:tc>
                  <a:txBody>
                    <a:bodyPr/>
                    <a:lstStyle/>
                    <a:p>
                      <a:pPr lvl="0">
                        <a:buNone/>
                      </a:pPr>
                      <a:endParaRPr lang="en-US" b="1" i="1" u="sng">
                        <a:solidFill>
                          <a:schemeClr val="accent3">
                            <a:lumMod val="75000"/>
                          </a:schemeClr>
                        </a:solidFill>
                      </a:endParaRPr>
                    </a:p>
                  </a:txBody>
                  <a:tcPr/>
                </a:tc>
                <a:extLst>
                  <a:ext uri="{0D108BD9-81ED-4DB2-BD59-A6C34878D82A}">
                    <a16:rowId xmlns:a16="http://schemas.microsoft.com/office/drawing/2014/main" val="1088470146"/>
                  </a:ext>
                </a:extLst>
              </a:tr>
            </a:tbl>
          </a:graphicData>
        </a:graphic>
      </p:graphicFrame>
      <p:sp>
        <p:nvSpPr>
          <p:cNvPr id="6" name="TextBox 5">
            <a:extLst>
              <a:ext uri="{FF2B5EF4-FFF2-40B4-BE49-F238E27FC236}">
                <a16:creationId xmlns:a16="http://schemas.microsoft.com/office/drawing/2014/main" id="{89654226-7600-C00D-5323-B8283DB2D107}"/>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09-10/29-03/2025</a:t>
            </a:r>
          </a:p>
        </p:txBody>
      </p:sp>
    </p:spTree>
    <p:extLst>
      <p:ext uri="{BB962C8B-B14F-4D97-AF65-F5344CB8AC3E}">
        <p14:creationId xmlns:p14="http://schemas.microsoft.com/office/powerpoint/2010/main" val="1981232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543BF3A0-EFC7-59E5-E86F-F6C898284A7F}"/>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D95A2216-3C3E-5566-D31F-7B7E228069A4}"/>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CC6E350F-C4B4-3953-8C8F-0FC44D1073CF}"/>
              </a:ext>
            </a:extLst>
          </p:cNvPr>
          <p:cNvSpPr>
            <a:spLocks noGrp="1"/>
          </p:cNvSpPr>
          <p:nvPr>
            <p:ph type="subTitle" idx="1"/>
          </p:nvPr>
        </p:nvSpPr>
        <p:spPr/>
        <p:txBody>
          <a:bodyPr/>
          <a:lstStyle/>
          <a:p>
            <a:r>
              <a:rPr lang="en-US"/>
              <a:t>Tyler</a:t>
            </a:r>
          </a:p>
        </p:txBody>
      </p:sp>
      <p:sp>
        <p:nvSpPr>
          <p:cNvPr id="3" name="Subtitle 2">
            <a:extLst>
              <a:ext uri="{FF2B5EF4-FFF2-40B4-BE49-F238E27FC236}">
                <a16:creationId xmlns:a16="http://schemas.microsoft.com/office/drawing/2014/main" id="{98E7826D-6BEC-4C3E-C7DD-99223F51FE9B}"/>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CC986AC5-D1A7-41D5-D890-2C8DEFBEF47C}"/>
              </a:ext>
            </a:extLst>
          </p:cNvPr>
          <p:cNvSpPr>
            <a:spLocks noGrp="1"/>
          </p:cNvSpPr>
          <p:nvPr>
            <p:ph type="subTitle" idx="3"/>
          </p:nvPr>
        </p:nvSpPr>
        <p:spPr/>
        <p:txBody>
          <a:bodyPr/>
          <a:lstStyle/>
          <a:p>
            <a:r>
              <a:rPr lang="en-US"/>
              <a:t>23</a:t>
            </a:r>
          </a:p>
        </p:txBody>
      </p:sp>
      <p:graphicFrame>
        <p:nvGraphicFramePr>
          <p:cNvPr id="5" name="Table 4">
            <a:extLst>
              <a:ext uri="{FF2B5EF4-FFF2-40B4-BE49-F238E27FC236}">
                <a16:creationId xmlns:a16="http://schemas.microsoft.com/office/drawing/2014/main" id="{BE72BBE6-593C-A8DE-04BE-B918485DD051}"/>
              </a:ext>
            </a:extLst>
          </p:cNvPr>
          <p:cNvGraphicFramePr>
            <a:graphicFrameLocks noGrp="1"/>
          </p:cNvGraphicFramePr>
          <p:nvPr>
            <p:extLst>
              <p:ext uri="{D42A27DB-BD31-4B8C-83A1-F6EECF244321}">
                <p14:modId xmlns:p14="http://schemas.microsoft.com/office/powerpoint/2010/main" val="2467842373"/>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MB TP and AS fixed conveyor belt</a:t>
                      </a:r>
                    </a:p>
                    <a:p>
                      <a:r>
                        <a:rPr lang="en-US"/>
                        <a:t>What will each team member do today?</a:t>
                      </a:r>
                    </a:p>
                    <a:p>
                      <a:r>
                        <a:rPr lang="en-US"/>
                        <a:t>AL and TP continue on outtake and DB continue on code</a:t>
                      </a:r>
                    </a:p>
                    <a:p>
                      <a:r>
                        <a:rPr lang="en-US"/>
                        <a:t>What problems are holding the team back?</a:t>
                      </a:r>
                    </a:p>
                    <a:p>
                      <a:r>
                        <a:rPr lang="en-US"/>
                        <a:t>No code and outtake</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Tested autonomous code</a:t>
                      </a:r>
                    </a:p>
                    <a:p>
                      <a:r>
                        <a:rPr lang="en-US"/>
                        <a:t>What will each team member do today?</a:t>
                      </a:r>
                    </a:p>
                    <a:p>
                      <a:r>
                        <a:rPr lang="en-US"/>
                        <a:t>TP DB AS Secure intake and work on outtake MB is absent</a:t>
                      </a:r>
                    </a:p>
                    <a:p>
                      <a:r>
                        <a:rPr lang="en-US"/>
                        <a:t>What problems are holding the team back?</a:t>
                      </a:r>
                    </a:p>
                    <a:p>
                      <a:r>
                        <a:rPr lang="en-US" b="1" i="1" u="sng">
                          <a:solidFill>
                            <a:schemeClr val="accent3">
                              <a:lumMod val="75000"/>
                            </a:schemeClr>
                          </a:solidFill>
                        </a:rPr>
                        <a:t>Not secure intake</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Work on the top of robot</a:t>
                      </a:r>
                    </a:p>
                    <a:p>
                      <a:r>
                        <a:rPr lang="en-US"/>
                        <a:t>What will each team member do today?</a:t>
                      </a:r>
                    </a:p>
                    <a:p>
                      <a:r>
                        <a:rPr lang="en-US"/>
                        <a:t>TP will work on re-designing brain and MB DB AS work on brain and securing intake</a:t>
                      </a:r>
                    </a:p>
                    <a:p>
                      <a:r>
                        <a:rPr lang="en-US"/>
                        <a:t>What problems are holding the team back?</a:t>
                      </a:r>
                    </a:p>
                    <a:p>
                      <a:r>
                        <a:rPr lang="en-US" b="1" i="1" u="sng">
                          <a:solidFill>
                            <a:schemeClr val="accent3">
                              <a:lumMod val="75000"/>
                            </a:schemeClr>
                          </a:solidFill>
                        </a:rPr>
                        <a:t>Intake not secure</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We worked on the top robot</a:t>
                      </a:r>
                    </a:p>
                    <a:p>
                      <a:r>
                        <a:rPr lang="en-US"/>
                        <a:t>What will each team member do today?</a:t>
                      </a:r>
                    </a:p>
                    <a:p>
                      <a:r>
                        <a:rPr lang="en-US"/>
                        <a:t>AS MB will work on top of robot, TP will work on design</a:t>
                      </a:r>
                    </a:p>
                    <a:p>
                      <a:r>
                        <a:rPr lang="en-US"/>
                        <a:t>What problems are holding the team back?</a:t>
                      </a:r>
                    </a:p>
                    <a:p>
                      <a:r>
                        <a:rPr lang="en-US" b="1" i="1" u="sng">
                          <a:solidFill>
                            <a:schemeClr val="accent3">
                              <a:lumMod val="75000"/>
                            </a:schemeClr>
                          </a:solidFill>
                        </a:rPr>
                        <a:t>No outtake and code is not done</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We were gone :)</a:t>
                      </a:r>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4DE75262-4B51-910D-2004-8B000C0AAAE6}"/>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10/06/2025</a:t>
            </a:r>
          </a:p>
        </p:txBody>
      </p:sp>
    </p:spTree>
    <p:extLst>
      <p:ext uri="{BB962C8B-B14F-4D97-AF65-F5344CB8AC3E}">
        <p14:creationId xmlns:p14="http://schemas.microsoft.com/office/powerpoint/2010/main" val="3726157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D37F4C72-B7BE-B382-F8FD-6C4916CD987F}"/>
            </a:ext>
          </a:extLst>
        </p:cNvPr>
        <p:cNvGrpSpPr/>
        <p:nvPr/>
      </p:nvGrpSpPr>
      <p:grpSpPr>
        <a:xfrm>
          <a:off x="0" y="0"/>
          <a:ext cx="0" cy="0"/>
          <a:chOff x="0" y="0"/>
          <a:chExt cx="0" cy="0"/>
        </a:xfrm>
      </p:grpSpPr>
      <p:pic>
        <p:nvPicPr>
          <p:cNvPr id="31" name="Picture 30" descr="276-2289-001&#10;&#10;Aluminum C-Channel 1x2x1x35">
            <a:extLst>
              <a:ext uri="{FF2B5EF4-FFF2-40B4-BE49-F238E27FC236}">
                <a16:creationId xmlns:a16="http://schemas.microsoft.com/office/drawing/2014/main" id="{0522974B-A62A-C6D9-08E8-C99C55F046EB}"/>
              </a:ext>
            </a:extLst>
          </p:cNvPr>
          <p:cNvPicPr>
            <a:picLocks noChangeAspect="1"/>
          </p:cNvPicPr>
          <p:nvPr/>
        </p:nvPicPr>
        <p:blipFill>
          <a:blip r:embed="rId3"/>
          <a:srcRect l="14423" r="45105" b="-1515"/>
          <a:stretch>
            <a:fillRect/>
          </a:stretch>
        </p:blipFill>
        <p:spPr>
          <a:xfrm>
            <a:off x="1290259" y="4283741"/>
            <a:ext cx="2937812" cy="376285"/>
          </a:xfrm>
          <a:prstGeom prst="rect">
            <a:avLst/>
          </a:prstGeom>
        </p:spPr>
      </p:pic>
      <p:pic>
        <p:nvPicPr>
          <p:cNvPr id="11" name="Picture 10" descr="276-6240-002&#10;&#10;Aluminum Angle 2x2x14x20">
            <a:extLst>
              <a:ext uri="{FF2B5EF4-FFF2-40B4-BE49-F238E27FC236}">
                <a16:creationId xmlns:a16="http://schemas.microsoft.com/office/drawing/2014/main" id="{0FB69E59-C169-44ED-8A99-1EFAA4E04739}"/>
              </a:ext>
            </a:extLst>
          </p:cNvPr>
          <p:cNvPicPr>
            <a:picLocks noChangeAspect="1"/>
          </p:cNvPicPr>
          <p:nvPr/>
        </p:nvPicPr>
        <p:blipFill>
          <a:blip r:embed="rId4"/>
          <a:stretch>
            <a:fillRect/>
          </a:stretch>
        </p:blipFill>
        <p:spPr>
          <a:xfrm rot="10800000">
            <a:off x="1205662" y="3005178"/>
            <a:ext cx="3048307" cy="314325"/>
          </a:xfrm>
          <a:prstGeom prst="rect">
            <a:avLst/>
          </a:prstGeom>
        </p:spPr>
      </p:pic>
      <p:pic>
        <p:nvPicPr>
          <p:cNvPr id="27" name="Picture 26" descr="276-4840&#10;&#10;V5 Smart Motor">
            <a:extLst>
              <a:ext uri="{FF2B5EF4-FFF2-40B4-BE49-F238E27FC236}">
                <a16:creationId xmlns:a16="http://schemas.microsoft.com/office/drawing/2014/main" id="{DC172E50-831A-78B7-A766-4D0966973DE5}"/>
              </a:ext>
            </a:extLst>
          </p:cNvPr>
          <p:cNvPicPr>
            <a:picLocks noChangeAspect="1"/>
          </p:cNvPicPr>
          <p:nvPr/>
        </p:nvPicPr>
        <p:blipFill>
          <a:blip r:embed="rId5"/>
          <a:stretch>
            <a:fillRect/>
          </a:stretch>
        </p:blipFill>
        <p:spPr>
          <a:xfrm rot="16200000">
            <a:off x="1376238" y="5994752"/>
            <a:ext cx="381038" cy="495300"/>
          </a:xfrm>
          <a:prstGeom prst="rect">
            <a:avLst/>
          </a:prstGeom>
          <a:effectLst/>
        </p:spPr>
      </p:pic>
      <p:pic>
        <p:nvPicPr>
          <p:cNvPr id="5" name="Picture 4" descr="276-4840&#10;&#10;V5 Smart Motor">
            <a:extLst>
              <a:ext uri="{FF2B5EF4-FFF2-40B4-BE49-F238E27FC236}">
                <a16:creationId xmlns:a16="http://schemas.microsoft.com/office/drawing/2014/main" id="{8B761442-FF51-1992-C3AE-81889F66480D}"/>
              </a:ext>
            </a:extLst>
          </p:cNvPr>
          <p:cNvPicPr>
            <a:picLocks noChangeAspect="1"/>
          </p:cNvPicPr>
          <p:nvPr/>
        </p:nvPicPr>
        <p:blipFill>
          <a:blip r:embed="rId5"/>
          <a:stretch>
            <a:fillRect/>
          </a:stretch>
        </p:blipFill>
        <p:spPr>
          <a:xfrm rot="-5400000">
            <a:off x="1402792" y="3421698"/>
            <a:ext cx="381038" cy="495300"/>
          </a:xfrm>
          <a:prstGeom prst="rect">
            <a:avLst/>
          </a:prstGeom>
          <a:effectLst/>
        </p:spPr>
      </p:pic>
      <p:sp>
        <p:nvSpPr>
          <p:cNvPr id="4" name="Rectangle 3">
            <a:extLst>
              <a:ext uri="{FF2B5EF4-FFF2-40B4-BE49-F238E27FC236}">
                <a16:creationId xmlns:a16="http://schemas.microsoft.com/office/drawing/2014/main" id="{E115D5E8-133D-6D76-DBF0-D293E67FEAD0}"/>
              </a:ext>
            </a:extLst>
          </p:cNvPr>
          <p:cNvSpPr>
            <a:spLocks noGrp="1" noRot="1" noMove="1" noResize="1" noEditPoints="1" noAdjustHandles="1" noChangeArrowheads="1" noChangeShapeType="1"/>
          </p:cNvSpPr>
          <p:nvPr/>
        </p:nvSpPr>
        <p:spPr>
          <a:xfrm>
            <a:off x="0" y="-1"/>
            <a:ext cx="7772400" cy="24914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Google Shape;274;p34">
            <a:extLst>
              <a:ext uri="{FF2B5EF4-FFF2-40B4-BE49-F238E27FC236}">
                <a16:creationId xmlns:a16="http://schemas.microsoft.com/office/drawing/2014/main" id="{153319E3-6683-44DC-10F3-F3AFB1DE333F}"/>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Frame and wheels as well as brain and battery</a:t>
            </a:r>
            <a:endParaRPr/>
          </a:p>
        </p:txBody>
      </p:sp>
      <p:sp>
        <p:nvSpPr>
          <p:cNvPr id="275" name="Google Shape;275;p34">
            <a:extLst>
              <a:ext uri="{FF2B5EF4-FFF2-40B4-BE49-F238E27FC236}">
                <a16:creationId xmlns:a16="http://schemas.microsoft.com/office/drawing/2014/main" id="{E3140C0A-E3F8-A817-2993-83D0B99617D0}"/>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Marco and Tyler</a:t>
            </a:r>
          </a:p>
        </p:txBody>
      </p:sp>
      <p:sp>
        <p:nvSpPr>
          <p:cNvPr id="276" name="Google Shape;276;p34">
            <a:extLst>
              <a:ext uri="{FF2B5EF4-FFF2-40B4-BE49-F238E27FC236}">
                <a16:creationId xmlns:a16="http://schemas.microsoft.com/office/drawing/2014/main" id="{52738517-2355-2BB2-BD48-FDF17043FF10}"/>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8/19-21/2025</a:t>
            </a:r>
            <a:endParaRPr/>
          </a:p>
        </p:txBody>
      </p:sp>
      <p:pic>
        <p:nvPicPr>
          <p:cNvPr id="278" name="Google Shape;278;p34">
            <a:extLst>
              <a:ext uri="{FF2B5EF4-FFF2-40B4-BE49-F238E27FC236}">
                <a16:creationId xmlns:a16="http://schemas.microsoft.com/office/drawing/2014/main" id="{4AE2EB85-6F92-621C-566B-A43D4108FD83}"/>
              </a:ext>
            </a:extLst>
          </p:cNvPr>
          <p:cNvPicPr preferRelativeResize="0"/>
          <p:nvPr/>
        </p:nvPicPr>
        <p:blipFill>
          <a:blip r:embed="rId6">
            <a:alphaModFix/>
          </a:blip>
          <a:stretch>
            <a:fillRect/>
          </a:stretch>
        </p:blipFill>
        <p:spPr>
          <a:xfrm>
            <a:off x="0" y="2480895"/>
            <a:ext cx="174934" cy="5340099"/>
          </a:xfrm>
          <a:prstGeom prst="rect">
            <a:avLst/>
          </a:prstGeom>
          <a:noFill/>
          <a:ln>
            <a:noFill/>
          </a:ln>
        </p:spPr>
      </p:pic>
      <p:pic>
        <p:nvPicPr>
          <p:cNvPr id="279" name="Google Shape;279;p34">
            <a:extLst>
              <a:ext uri="{FF2B5EF4-FFF2-40B4-BE49-F238E27FC236}">
                <a16:creationId xmlns:a16="http://schemas.microsoft.com/office/drawing/2014/main" id="{66F6EC8B-3BC6-CBB0-E60B-189BDED04AA3}"/>
              </a:ext>
            </a:extLst>
          </p:cNvPr>
          <p:cNvPicPr preferRelativeResize="0"/>
          <p:nvPr/>
        </p:nvPicPr>
        <p:blipFill>
          <a:blip r:embed="rId7">
            <a:alphaModFix/>
          </a:blip>
          <a:stretch>
            <a:fillRect/>
          </a:stretch>
        </p:blipFill>
        <p:spPr>
          <a:xfrm>
            <a:off x="173707" y="2332469"/>
            <a:ext cx="5340099" cy="174934"/>
          </a:xfrm>
          <a:prstGeom prst="rect">
            <a:avLst/>
          </a:prstGeom>
          <a:noFill/>
          <a:ln>
            <a:noFill/>
          </a:ln>
        </p:spPr>
      </p:pic>
      <p:sp>
        <p:nvSpPr>
          <p:cNvPr id="2" name="TextBox 1">
            <a:extLst>
              <a:ext uri="{FF2B5EF4-FFF2-40B4-BE49-F238E27FC236}">
                <a16:creationId xmlns:a16="http://schemas.microsoft.com/office/drawing/2014/main" id="{0EA2CD58-AE77-3089-8623-6F03EFB86B94}"/>
              </a:ext>
            </a:extLst>
          </p:cNvPr>
          <p:cNvSpPr txBox="1"/>
          <p:nvPr/>
        </p:nvSpPr>
        <p:spPr>
          <a:xfrm>
            <a:off x="212035" y="159027"/>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CC34DDA3-77BA-913B-4706-278F80ACF035}"/>
              </a:ext>
            </a:extLst>
          </p:cNvPr>
          <p:cNvSpPr txBox="1"/>
          <p:nvPr/>
        </p:nvSpPr>
        <p:spPr>
          <a:xfrm>
            <a:off x="106018" y="622853"/>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pic>
        <p:nvPicPr>
          <p:cNvPr id="6" name="Picture 5" descr="276-4840&#10;&#10;V5 Smart Motor">
            <a:extLst>
              <a:ext uri="{FF2B5EF4-FFF2-40B4-BE49-F238E27FC236}">
                <a16:creationId xmlns:a16="http://schemas.microsoft.com/office/drawing/2014/main" id="{01C4C455-42B4-0C8C-C5BB-0A89FAF8EFE7}"/>
              </a:ext>
            </a:extLst>
          </p:cNvPr>
          <p:cNvPicPr>
            <a:picLocks noChangeAspect="1"/>
          </p:cNvPicPr>
          <p:nvPr/>
        </p:nvPicPr>
        <p:blipFill>
          <a:blip r:embed="rId5"/>
          <a:stretch>
            <a:fillRect/>
          </a:stretch>
        </p:blipFill>
        <p:spPr>
          <a:xfrm rot="5400000">
            <a:off x="3599877" y="6023375"/>
            <a:ext cx="381038" cy="495300"/>
          </a:xfrm>
          <a:prstGeom prst="rect">
            <a:avLst/>
          </a:prstGeom>
        </p:spPr>
      </p:pic>
      <p:pic>
        <p:nvPicPr>
          <p:cNvPr id="8" name="Picture 7" descr="276-4840&#10;&#10;V5 Smart Motor">
            <a:extLst>
              <a:ext uri="{FF2B5EF4-FFF2-40B4-BE49-F238E27FC236}">
                <a16:creationId xmlns:a16="http://schemas.microsoft.com/office/drawing/2014/main" id="{329E7BE9-711A-8552-DAD9-71BA315F5566}"/>
              </a:ext>
            </a:extLst>
          </p:cNvPr>
          <p:cNvPicPr>
            <a:picLocks noChangeAspect="1"/>
          </p:cNvPicPr>
          <p:nvPr/>
        </p:nvPicPr>
        <p:blipFill>
          <a:blip r:embed="rId5"/>
          <a:stretch>
            <a:fillRect/>
          </a:stretch>
        </p:blipFill>
        <p:spPr>
          <a:xfrm rot="5400000">
            <a:off x="3600379" y="3423236"/>
            <a:ext cx="381038" cy="495300"/>
          </a:xfrm>
          <a:prstGeom prst="rect">
            <a:avLst/>
          </a:prstGeom>
        </p:spPr>
      </p:pic>
      <p:pic>
        <p:nvPicPr>
          <p:cNvPr id="10" name="Picture 9" descr="276-6240-002&#10;&#10;Aluminum Angle 2x2x14x20">
            <a:extLst>
              <a:ext uri="{FF2B5EF4-FFF2-40B4-BE49-F238E27FC236}">
                <a16:creationId xmlns:a16="http://schemas.microsoft.com/office/drawing/2014/main" id="{561FFA5D-3C73-F0D0-B781-4A8F68F03710}"/>
              </a:ext>
            </a:extLst>
          </p:cNvPr>
          <p:cNvPicPr>
            <a:picLocks noChangeAspect="1"/>
          </p:cNvPicPr>
          <p:nvPr/>
        </p:nvPicPr>
        <p:blipFill>
          <a:blip r:embed="rId4"/>
          <a:stretch>
            <a:fillRect/>
          </a:stretch>
        </p:blipFill>
        <p:spPr>
          <a:xfrm>
            <a:off x="1175943" y="6643004"/>
            <a:ext cx="3048307" cy="314325"/>
          </a:xfrm>
          <a:prstGeom prst="rect">
            <a:avLst/>
          </a:prstGeom>
        </p:spPr>
      </p:pic>
      <p:pic>
        <p:nvPicPr>
          <p:cNvPr id="12" name="Picture 11" descr="276-2288-001&#10;&#10;Aluminum C-Channel 1x2x1x25">
            <a:extLst>
              <a:ext uri="{FF2B5EF4-FFF2-40B4-BE49-F238E27FC236}">
                <a16:creationId xmlns:a16="http://schemas.microsoft.com/office/drawing/2014/main" id="{BEE05372-C66A-9528-92A5-E6ABE2B24600}"/>
              </a:ext>
            </a:extLst>
          </p:cNvPr>
          <p:cNvPicPr>
            <a:picLocks noChangeAspect="1"/>
          </p:cNvPicPr>
          <p:nvPr/>
        </p:nvPicPr>
        <p:blipFill>
          <a:blip r:embed="rId8"/>
          <a:stretch>
            <a:fillRect/>
          </a:stretch>
        </p:blipFill>
        <p:spPr>
          <a:xfrm rot="16200000">
            <a:off x="-541588" y="4786069"/>
            <a:ext cx="3800857" cy="314325"/>
          </a:xfrm>
          <a:prstGeom prst="rect">
            <a:avLst/>
          </a:prstGeom>
        </p:spPr>
      </p:pic>
      <p:pic>
        <p:nvPicPr>
          <p:cNvPr id="14" name="Picture 13" descr="276-2288-001&#10;&#10;Aluminum C-Channel 1x2x1x25">
            <a:extLst>
              <a:ext uri="{FF2B5EF4-FFF2-40B4-BE49-F238E27FC236}">
                <a16:creationId xmlns:a16="http://schemas.microsoft.com/office/drawing/2014/main" id="{F9132FDF-1705-A455-C21C-70B4CC848146}"/>
              </a:ext>
            </a:extLst>
          </p:cNvPr>
          <p:cNvPicPr>
            <a:picLocks noChangeAspect="1"/>
          </p:cNvPicPr>
          <p:nvPr/>
        </p:nvPicPr>
        <p:blipFill>
          <a:blip r:embed="rId8"/>
          <a:stretch>
            <a:fillRect/>
          </a:stretch>
        </p:blipFill>
        <p:spPr>
          <a:xfrm rot="16200000">
            <a:off x="2192436" y="4906425"/>
            <a:ext cx="3800857" cy="314325"/>
          </a:xfrm>
          <a:prstGeom prst="rect">
            <a:avLst/>
          </a:prstGeom>
        </p:spPr>
      </p:pic>
      <p:pic>
        <p:nvPicPr>
          <p:cNvPr id="18" name="Picture 17" descr="276-1447&#10;&#10;4&quot; Mecanum Wheel">
            <a:extLst>
              <a:ext uri="{FF2B5EF4-FFF2-40B4-BE49-F238E27FC236}">
                <a16:creationId xmlns:a16="http://schemas.microsoft.com/office/drawing/2014/main" id="{E5CA5831-E27D-4CA2-1F8A-43538922D5C1}"/>
              </a:ext>
            </a:extLst>
          </p:cNvPr>
          <p:cNvPicPr>
            <a:picLocks noChangeAspect="1"/>
          </p:cNvPicPr>
          <p:nvPr/>
        </p:nvPicPr>
        <p:blipFill>
          <a:blip r:embed="rId9"/>
          <a:stretch>
            <a:fillRect/>
          </a:stretch>
        </p:blipFill>
        <p:spPr>
          <a:xfrm>
            <a:off x="860096" y="3056523"/>
            <a:ext cx="619187" cy="1228725"/>
          </a:xfrm>
          <a:prstGeom prst="rect">
            <a:avLst/>
          </a:prstGeom>
        </p:spPr>
      </p:pic>
      <p:pic>
        <p:nvPicPr>
          <p:cNvPr id="20" name="Picture 19" descr="276-1447&#10;&#10;4&quot; Mecanum Wheel">
            <a:extLst>
              <a:ext uri="{FF2B5EF4-FFF2-40B4-BE49-F238E27FC236}">
                <a16:creationId xmlns:a16="http://schemas.microsoft.com/office/drawing/2014/main" id="{57A87442-69EB-3FCE-4D94-D625904CFCBD}"/>
              </a:ext>
            </a:extLst>
          </p:cNvPr>
          <p:cNvPicPr>
            <a:picLocks noChangeAspect="1"/>
          </p:cNvPicPr>
          <p:nvPr/>
        </p:nvPicPr>
        <p:blipFill>
          <a:blip r:embed="rId9"/>
          <a:stretch>
            <a:fillRect/>
          </a:stretch>
        </p:blipFill>
        <p:spPr>
          <a:xfrm>
            <a:off x="860096" y="5635600"/>
            <a:ext cx="619187" cy="1228725"/>
          </a:xfrm>
          <a:prstGeom prst="rect">
            <a:avLst/>
          </a:prstGeom>
        </p:spPr>
      </p:pic>
      <p:pic>
        <p:nvPicPr>
          <p:cNvPr id="22" name="Picture 21" descr="276-1447&#10;&#10;4&quot; Mecanum Wheel">
            <a:extLst>
              <a:ext uri="{FF2B5EF4-FFF2-40B4-BE49-F238E27FC236}">
                <a16:creationId xmlns:a16="http://schemas.microsoft.com/office/drawing/2014/main" id="{DB6A26E3-9714-FB4E-360B-62EA76348641}"/>
              </a:ext>
            </a:extLst>
          </p:cNvPr>
          <p:cNvPicPr>
            <a:picLocks noChangeAspect="1"/>
          </p:cNvPicPr>
          <p:nvPr/>
        </p:nvPicPr>
        <p:blipFill>
          <a:blip r:embed="rId9"/>
          <a:stretch>
            <a:fillRect/>
          </a:stretch>
        </p:blipFill>
        <p:spPr>
          <a:xfrm>
            <a:off x="3938104" y="5755957"/>
            <a:ext cx="619187" cy="1228725"/>
          </a:xfrm>
          <a:prstGeom prst="rect">
            <a:avLst/>
          </a:prstGeom>
        </p:spPr>
      </p:pic>
      <p:pic>
        <p:nvPicPr>
          <p:cNvPr id="24" name="Picture 23" descr="276-1447&#10;&#10;4&quot; Mecanum Wheel">
            <a:extLst>
              <a:ext uri="{FF2B5EF4-FFF2-40B4-BE49-F238E27FC236}">
                <a16:creationId xmlns:a16="http://schemas.microsoft.com/office/drawing/2014/main" id="{78D97E78-0C23-54C7-64F5-9FBAE702B5D7}"/>
              </a:ext>
            </a:extLst>
          </p:cNvPr>
          <p:cNvPicPr>
            <a:picLocks noChangeAspect="1"/>
          </p:cNvPicPr>
          <p:nvPr/>
        </p:nvPicPr>
        <p:blipFill>
          <a:blip r:embed="rId9"/>
          <a:stretch>
            <a:fillRect/>
          </a:stretch>
        </p:blipFill>
        <p:spPr>
          <a:xfrm>
            <a:off x="3938104" y="3056523"/>
            <a:ext cx="619187" cy="1228725"/>
          </a:xfrm>
          <a:prstGeom prst="rect">
            <a:avLst/>
          </a:prstGeom>
        </p:spPr>
      </p:pic>
      <p:pic>
        <p:nvPicPr>
          <p:cNvPr id="26" name="Picture 25" descr="276-4810&#10;&#10;V5 Robot Brain">
            <a:extLst>
              <a:ext uri="{FF2B5EF4-FFF2-40B4-BE49-F238E27FC236}">
                <a16:creationId xmlns:a16="http://schemas.microsoft.com/office/drawing/2014/main" id="{3DCF90BA-77FE-5FBA-5C02-D51108ECB77C}"/>
              </a:ext>
            </a:extLst>
          </p:cNvPr>
          <p:cNvPicPr>
            <a:picLocks noChangeAspect="1"/>
          </p:cNvPicPr>
          <p:nvPr/>
        </p:nvPicPr>
        <p:blipFill>
          <a:blip r:embed="rId10"/>
          <a:stretch>
            <a:fillRect/>
          </a:stretch>
        </p:blipFill>
        <p:spPr>
          <a:xfrm rot="5400000">
            <a:off x="5181876" y="4343431"/>
            <a:ext cx="1686095" cy="1228725"/>
          </a:xfrm>
          <a:prstGeom prst="rect">
            <a:avLst/>
          </a:prstGeom>
        </p:spPr>
      </p:pic>
      <p:pic>
        <p:nvPicPr>
          <p:cNvPr id="9" name="Picture 8" descr="276-4811&#10;&#10;V5 Robot Battery">
            <a:extLst>
              <a:ext uri="{FF2B5EF4-FFF2-40B4-BE49-F238E27FC236}">
                <a16:creationId xmlns:a16="http://schemas.microsoft.com/office/drawing/2014/main" id="{C792779C-1C44-37F6-1A18-16DDF0A236D7}"/>
              </a:ext>
            </a:extLst>
          </p:cNvPr>
          <p:cNvPicPr>
            <a:picLocks noChangeAspect="1"/>
          </p:cNvPicPr>
          <p:nvPr/>
        </p:nvPicPr>
        <p:blipFill>
          <a:blip r:embed="rId11"/>
          <a:stretch>
            <a:fillRect/>
          </a:stretch>
        </p:blipFill>
        <p:spPr>
          <a:xfrm rot="16200000">
            <a:off x="5906407" y="4666836"/>
            <a:ext cx="1924050" cy="552450"/>
          </a:xfrm>
          <a:prstGeom prst="rect">
            <a:avLst/>
          </a:prstGeom>
        </p:spPr>
      </p:pic>
      <p:pic>
        <p:nvPicPr>
          <p:cNvPr id="15" name="Picture 14" descr="276-2288-001&#10;&#10;Aluminum C-Channel 1x2x1x25">
            <a:extLst>
              <a:ext uri="{FF2B5EF4-FFF2-40B4-BE49-F238E27FC236}">
                <a16:creationId xmlns:a16="http://schemas.microsoft.com/office/drawing/2014/main" id="{09C7F170-9085-28D9-F738-256495B7691D}"/>
              </a:ext>
            </a:extLst>
          </p:cNvPr>
          <p:cNvPicPr>
            <a:picLocks noChangeAspect="1"/>
          </p:cNvPicPr>
          <p:nvPr/>
        </p:nvPicPr>
        <p:blipFill>
          <a:blip r:embed="rId12"/>
          <a:stretch>
            <a:fillRect/>
          </a:stretch>
        </p:blipFill>
        <p:spPr>
          <a:xfrm rot="-5400000">
            <a:off x="2382656" y="5064819"/>
            <a:ext cx="4349112" cy="186788"/>
          </a:xfrm>
          <a:prstGeom prst="rect">
            <a:avLst/>
          </a:prstGeom>
        </p:spPr>
      </p:pic>
      <p:pic>
        <p:nvPicPr>
          <p:cNvPr id="17" name="Picture 16" descr="276-2288-001&#10;&#10;Aluminum C-Channel 1x2x1x25">
            <a:extLst>
              <a:ext uri="{FF2B5EF4-FFF2-40B4-BE49-F238E27FC236}">
                <a16:creationId xmlns:a16="http://schemas.microsoft.com/office/drawing/2014/main" id="{0A110394-E7D6-CB20-7F0E-DE12D209910A}"/>
              </a:ext>
            </a:extLst>
          </p:cNvPr>
          <p:cNvPicPr>
            <a:picLocks noChangeAspect="1"/>
          </p:cNvPicPr>
          <p:nvPr/>
        </p:nvPicPr>
        <p:blipFill>
          <a:blip r:embed="rId12"/>
          <a:stretch>
            <a:fillRect/>
          </a:stretch>
        </p:blipFill>
        <p:spPr>
          <a:xfrm rot="5400000">
            <a:off x="-1082240" y="4918634"/>
            <a:ext cx="3747267" cy="221176"/>
          </a:xfrm>
          <a:prstGeom prst="rect">
            <a:avLst/>
          </a:prstGeom>
        </p:spPr>
      </p:pic>
      <p:pic>
        <p:nvPicPr>
          <p:cNvPr id="7" name="Picture 6" descr="276-4810&#10;&#10;V5 Robot Brain">
            <a:extLst>
              <a:ext uri="{FF2B5EF4-FFF2-40B4-BE49-F238E27FC236}">
                <a16:creationId xmlns:a16="http://schemas.microsoft.com/office/drawing/2014/main" id="{AE580451-347B-F42F-6DAC-1CE52D318462}"/>
              </a:ext>
            </a:extLst>
          </p:cNvPr>
          <p:cNvPicPr>
            <a:picLocks noChangeAspect="1"/>
          </p:cNvPicPr>
          <p:nvPr/>
        </p:nvPicPr>
        <p:blipFill>
          <a:blip r:embed="rId13"/>
          <a:stretch>
            <a:fillRect/>
          </a:stretch>
        </p:blipFill>
        <p:spPr>
          <a:xfrm rot="5400000">
            <a:off x="6297774" y="2743552"/>
            <a:ext cx="439562" cy="1940659"/>
          </a:xfrm>
          <a:prstGeom prst="rect">
            <a:avLst/>
          </a:prstGeom>
        </p:spPr>
      </p:pic>
      <p:pic>
        <p:nvPicPr>
          <p:cNvPr id="19" name="Picture 18" descr="276-4811&#10;&#10;V5 Robot Battery">
            <a:extLst>
              <a:ext uri="{FF2B5EF4-FFF2-40B4-BE49-F238E27FC236}">
                <a16:creationId xmlns:a16="http://schemas.microsoft.com/office/drawing/2014/main" id="{4822A412-C992-682F-9B46-7B90EE7E2402}"/>
              </a:ext>
            </a:extLst>
          </p:cNvPr>
          <p:cNvPicPr>
            <a:picLocks noChangeAspect="1"/>
          </p:cNvPicPr>
          <p:nvPr/>
        </p:nvPicPr>
        <p:blipFill>
          <a:blip r:embed="rId14"/>
          <a:stretch>
            <a:fillRect/>
          </a:stretch>
        </p:blipFill>
        <p:spPr>
          <a:xfrm>
            <a:off x="5237599" y="2921201"/>
            <a:ext cx="1924180" cy="381000"/>
          </a:xfrm>
          <a:prstGeom prst="rect">
            <a:avLst/>
          </a:prstGeom>
        </p:spPr>
      </p:pic>
      <p:pic>
        <p:nvPicPr>
          <p:cNvPr id="29" name="Picture 28" descr="276-2298-001&#10;&#10;1x5x1x35 Aluminum C-Channel">
            <a:extLst>
              <a:ext uri="{FF2B5EF4-FFF2-40B4-BE49-F238E27FC236}">
                <a16:creationId xmlns:a16="http://schemas.microsoft.com/office/drawing/2014/main" id="{6FFC861D-F00D-77E7-4C35-4A736D1D0BDD}"/>
              </a:ext>
            </a:extLst>
          </p:cNvPr>
          <p:cNvPicPr>
            <a:picLocks noChangeAspect="1"/>
          </p:cNvPicPr>
          <p:nvPr/>
        </p:nvPicPr>
        <p:blipFill>
          <a:blip r:embed="rId15"/>
          <a:srcRect l="3120" r="87544" b="-5375"/>
          <a:stretch>
            <a:fillRect/>
          </a:stretch>
        </p:blipFill>
        <p:spPr>
          <a:xfrm>
            <a:off x="3932022" y="4449846"/>
            <a:ext cx="725833" cy="1179779"/>
          </a:xfrm>
          <a:prstGeom prst="rect">
            <a:avLst/>
          </a:prstGeom>
        </p:spPr>
      </p:pic>
      <p:pic>
        <p:nvPicPr>
          <p:cNvPr id="30" name="Picture 29" descr="276-2298-001&#10;&#10;1x5x1x35 Aluminum C-Channel">
            <a:extLst>
              <a:ext uri="{FF2B5EF4-FFF2-40B4-BE49-F238E27FC236}">
                <a16:creationId xmlns:a16="http://schemas.microsoft.com/office/drawing/2014/main" id="{EC2034DB-A744-1D8B-C747-578DF9BD45CA}"/>
              </a:ext>
            </a:extLst>
          </p:cNvPr>
          <p:cNvPicPr>
            <a:picLocks noChangeAspect="1"/>
          </p:cNvPicPr>
          <p:nvPr/>
        </p:nvPicPr>
        <p:blipFill>
          <a:blip r:embed="rId15"/>
          <a:srcRect l="3120" r="87544" b="-5375"/>
          <a:stretch>
            <a:fillRect/>
          </a:stretch>
        </p:blipFill>
        <p:spPr>
          <a:xfrm>
            <a:off x="755465" y="4436808"/>
            <a:ext cx="725833" cy="1179779"/>
          </a:xfrm>
          <a:prstGeom prst="rect">
            <a:avLst/>
          </a:prstGeom>
        </p:spPr>
      </p:pic>
      <p:pic>
        <p:nvPicPr>
          <p:cNvPr id="36" name="Picture 35" descr="276-2311-001&#10;&#10;Aluminum Plate 5x25">
            <a:extLst>
              <a:ext uri="{FF2B5EF4-FFF2-40B4-BE49-F238E27FC236}">
                <a16:creationId xmlns:a16="http://schemas.microsoft.com/office/drawing/2014/main" id="{E25C27C5-4A7F-76F2-E408-1FAEBB712BDC}"/>
              </a:ext>
            </a:extLst>
          </p:cNvPr>
          <p:cNvPicPr>
            <a:picLocks noChangeAspect="1"/>
          </p:cNvPicPr>
          <p:nvPr/>
        </p:nvPicPr>
        <p:blipFill>
          <a:blip r:embed="rId16"/>
          <a:srcRect l="-2357" t="-9036" r="12530" b="6040"/>
          <a:stretch>
            <a:fillRect/>
          </a:stretch>
        </p:blipFill>
        <p:spPr>
          <a:xfrm rot="-5400000">
            <a:off x="1003262" y="4963713"/>
            <a:ext cx="3431317" cy="784836"/>
          </a:xfrm>
          <a:prstGeom prst="rect">
            <a:avLst/>
          </a:prstGeom>
        </p:spPr>
      </p:pic>
      <p:pic>
        <p:nvPicPr>
          <p:cNvPr id="37" name="Picture 36" descr="276-2288-001&#10;&#10;C-Channel 1x2x1x25">
            <a:extLst>
              <a:ext uri="{FF2B5EF4-FFF2-40B4-BE49-F238E27FC236}">
                <a16:creationId xmlns:a16="http://schemas.microsoft.com/office/drawing/2014/main" id="{371CD45B-9A4F-482C-300D-0C570E8921E5}"/>
              </a:ext>
            </a:extLst>
          </p:cNvPr>
          <p:cNvPicPr>
            <a:picLocks noChangeAspect="1"/>
          </p:cNvPicPr>
          <p:nvPr/>
        </p:nvPicPr>
        <p:blipFill>
          <a:blip r:embed="rId17"/>
          <a:stretch>
            <a:fillRect/>
          </a:stretch>
        </p:blipFill>
        <p:spPr>
          <a:xfrm>
            <a:off x="3428368" y="6590616"/>
            <a:ext cx="228623" cy="419100"/>
          </a:xfrm>
          <a:prstGeom prst="rect">
            <a:avLst/>
          </a:prstGeom>
        </p:spPr>
      </p:pic>
      <p:pic>
        <p:nvPicPr>
          <p:cNvPr id="38" name="Picture 37" descr="276-2288-001&#10;&#10;C-Channel 1x2x1x25">
            <a:extLst>
              <a:ext uri="{FF2B5EF4-FFF2-40B4-BE49-F238E27FC236}">
                <a16:creationId xmlns:a16="http://schemas.microsoft.com/office/drawing/2014/main" id="{3DD36E39-D4E3-4DBE-F25B-866D88658EEB}"/>
              </a:ext>
            </a:extLst>
          </p:cNvPr>
          <p:cNvPicPr>
            <a:picLocks noChangeAspect="1"/>
          </p:cNvPicPr>
          <p:nvPr/>
        </p:nvPicPr>
        <p:blipFill>
          <a:blip r:embed="rId17"/>
          <a:stretch>
            <a:fillRect/>
          </a:stretch>
        </p:blipFill>
        <p:spPr>
          <a:xfrm rot="10800000">
            <a:off x="1708810" y="6590616"/>
            <a:ext cx="228623" cy="419100"/>
          </a:xfrm>
          <a:prstGeom prst="rect">
            <a:avLst/>
          </a:prstGeom>
        </p:spPr>
      </p:pic>
      <p:pic>
        <p:nvPicPr>
          <p:cNvPr id="48" name="Picture 47" descr="276-4840&#10;&#10;V5 Smart Motor">
            <a:extLst>
              <a:ext uri="{FF2B5EF4-FFF2-40B4-BE49-F238E27FC236}">
                <a16:creationId xmlns:a16="http://schemas.microsoft.com/office/drawing/2014/main" id="{85D08CC9-B885-7B24-F6E2-BE3A50BB5B0B}"/>
              </a:ext>
            </a:extLst>
          </p:cNvPr>
          <p:cNvPicPr>
            <a:picLocks noChangeAspect="1"/>
          </p:cNvPicPr>
          <p:nvPr/>
        </p:nvPicPr>
        <p:blipFill>
          <a:blip r:embed="rId18"/>
          <a:stretch>
            <a:fillRect/>
          </a:stretch>
        </p:blipFill>
        <p:spPr>
          <a:xfrm>
            <a:off x="896409" y="6144396"/>
            <a:ext cx="466843" cy="285750"/>
          </a:xfrm>
          <a:prstGeom prst="rect">
            <a:avLst/>
          </a:prstGeom>
        </p:spPr>
      </p:pic>
      <p:pic>
        <p:nvPicPr>
          <p:cNvPr id="44" name="Picture 43" descr="276-2232-038&#10;&#10;C-Channel 1x2x1x15">
            <a:extLst>
              <a:ext uri="{FF2B5EF4-FFF2-40B4-BE49-F238E27FC236}">
                <a16:creationId xmlns:a16="http://schemas.microsoft.com/office/drawing/2014/main" id="{E257AEE0-FAC1-82DB-0ADC-63B7F531EE13}"/>
              </a:ext>
            </a:extLst>
          </p:cNvPr>
          <p:cNvPicPr>
            <a:picLocks noChangeAspect="1"/>
          </p:cNvPicPr>
          <p:nvPr/>
        </p:nvPicPr>
        <p:blipFill>
          <a:blip r:embed="rId19"/>
          <a:srcRect l="28295" t="-27800" r="-3294" b="-14327"/>
          <a:stretch>
            <a:fillRect/>
          </a:stretch>
        </p:blipFill>
        <p:spPr>
          <a:xfrm rot="3540000">
            <a:off x="651448" y="6641020"/>
            <a:ext cx="1728950" cy="460277"/>
          </a:xfrm>
          <a:prstGeom prst="rect">
            <a:avLst/>
          </a:prstGeom>
        </p:spPr>
      </p:pic>
      <p:pic>
        <p:nvPicPr>
          <p:cNvPr id="41" name="Picture 40" descr="276-2252-306&#10;&#10;High Strength &#10;24T Sprocket">
            <a:extLst>
              <a:ext uri="{FF2B5EF4-FFF2-40B4-BE49-F238E27FC236}">
                <a16:creationId xmlns:a16="http://schemas.microsoft.com/office/drawing/2014/main" id="{8157AED0-A3E4-F3F2-42DC-E4A8836A8917}"/>
              </a:ext>
            </a:extLst>
          </p:cNvPr>
          <p:cNvPicPr>
            <a:picLocks noChangeAspect="1"/>
          </p:cNvPicPr>
          <p:nvPr/>
        </p:nvPicPr>
        <p:blipFill>
          <a:blip r:embed="rId20"/>
          <a:stretch>
            <a:fillRect/>
          </a:stretch>
        </p:blipFill>
        <p:spPr>
          <a:xfrm>
            <a:off x="636510" y="5756245"/>
            <a:ext cx="952596" cy="952500"/>
          </a:xfrm>
          <a:prstGeom prst="rect">
            <a:avLst/>
          </a:prstGeom>
        </p:spPr>
      </p:pic>
      <p:pic>
        <p:nvPicPr>
          <p:cNvPr id="45" name="Picture 44" descr="276-2232-038&#10;&#10;C-Channel 1x2x1x15">
            <a:extLst>
              <a:ext uri="{FF2B5EF4-FFF2-40B4-BE49-F238E27FC236}">
                <a16:creationId xmlns:a16="http://schemas.microsoft.com/office/drawing/2014/main" id="{C36E44D0-A36A-F549-6430-B9B70999B902}"/>
              </a:ext>
            </a:extLst>
          </p:cNvPr>
          <p:cNvPicPr>
            <a:picLocks noChangeAspect="1"/>
          </p:cNvPicPr>
          <p:nvPr/>
        </p:nvPicPr>
        <p:blipFill>
          <a:blip r:embed="rId19"/>
          <a:srcRect l="28295" t="-27800" r="-3294" b="-14327"/>
          <a:stretch>
            <a:fillRect/>
          </a:stretch>
        </p:blipFill>
        <p:spPr>
          <a:xfrm rot="7500000">
            <a:off x="3019917" y="6659521"/>
            <a:ext cx="1728950" cy="460277"/>
          </a:xfrm>
          <a:prstGeom prst="rect">
            <a:avLst/>
          </a:prstGeom>
        </p:spPr>
      </p:pic>
      <p:pic>
        <p:nvPicPr>
          <p:cNvPr id="46" name="Picture 45" descr="276-2252-303&#10;&#10;High Strength &#10;6T Sprocket">
            <a:extLst>
              <a:ext uri="{FF2B5EF4-FFF2-40B4-BE49-F238E27FC236}">
                <a16:creationId xmlns:a16="http://schemas.microsoft.com/office/drawing/2014/main" id="{697B330E-9CDC-8149-6CB7-5ACE7CAC42D1}"/>
              </a:ext>
            </a:extLst>
          </p:cNvPr>
          <p:cNvPicPr>
            <a:picLocks noChangeAspect="1"/>
          </p:cNvPicPr>
          <p:nvPr/>
        </p:nvPicPr>
        <p:blipFill>
          <a:blip r:embed="rId21"/>
          <a:stretch>
            <a:fillRect/>
          </a:stretch>
        </p:blipFill>
        <p:spPr>
          <a:xfrm>
            <a:off x="1710595" y="7333225"/>
            <a:ext cx="257240" cy="276225"/>
          </a:xfrm>
          <a:prstGeom prst="rect">
            <a:avLst/>
          </a:prstGeom>
        </p:spPr>
      </p:pic>
      <p:pic>
        <p:nvPicPr>
          <p:cNvPr id="42" name="Picture 41" descr="276-2252-306&#10;&#10;High Strength &#10;24T Sprocket">
            <a:extLst>
              <a:ext uri="{FF2B5EF4-FFF2-40B4-BE49-F238E27FC236}">
                <a16:creationId xmlns:a16="http://schemas.microsoft.com/office/drawing/2014/main" id="{546DE11F-9687-964E-7D81-FD881478DCCF}"/>
              </a:ext>
            </a:extLst>
          </p:cNvPr>
          <p:cNvPicPr>
            <a:picLocks noChangeAspect="1"/>
          </p:cNvPicPr>
          <p:nvPr/>
        </p:nvPicPr>
        <p:blipFill>
          <a:blip r:embed="rId20"/>
          <a:stretch>
            <a:fillRect/>
          </a:stretch>
        </p:blipFill>
        <p:spPr>
          <a:xfrm>
            <a:off x="3781553" y="5842584"/>
            <a:ext cx="952596" cy="952500"/>
          </a:xfrm>
          <a:prstGeom prst="rect">
            <a:avLst/>
          </a:prstGeom>
        </p:spPr>
      </p:pic>
      <p:pic>
        <p:nvPicPr>
          <p:cNvPr id="21" name="Picture 20" descr="276-2252-303&#10;&#10;High Strength &#10;6T Sprocket">
            <a:extLst>
              <a:ext uri="{FF2B5EF4-FFF2-40B4-BE49-F238E27FC236}">
                <a16:creationId xmlns:a16="http://schemas.microsoft.com/office/drawing/2014/main" id="{AE43C9F8-EBA4-E264-7533-5C0E23B48FAF}"/>
              </a:ext>
            </a:extLst>
          </p:cNvPr>
          <p:cNvPicPr>
            <a:picLocks noChangeAspect="1"/>
          </p:cNvPicPr>
          <p:nvPr/>
        </p:nvPicPr>
        <p:blipFill>
          <a:blip r:embed="rId21"/>
          <a:stretch>
            <a:fillRect/>
          </a:stretch>
        </p:blipFill>
        <p:spPr>
          <a:xfrm>
            <a:off x="3412771" y="7178479"/>
            <a:ext cx="257240" cy="276225"/>
          </a:xfrm>
          <a:prstGeom prst="rect">
            <a:avLst/>
          </a:prstGeom>
        </p:spPr>
      </p:pic>
      <p:pic>
        <p:nvPicPr>
          <p:cNvPr id="23" name="Picture 22" descr="276-2288-001&#10;&#10;C-Channel 1x2x1x25">
            <a:extLst>
              <a:ext uri="{FF2B5EF4-FFF2-40B4-BE49-F238E27FC236}">
                <a16:creationId xmlns:a16="http://schemas.microsoft.com/office/drawing/2014/main" id="{25BAF2D7-24D4-FC2A-ECBA-7855836F5458}"/>
              </a:ext>
            </a:extLst>
          </p:cNvPr>
          <p:cNvPicPr>
            <a:picLocks noChangeAspect="1"/>
          </p:cNvPicPr>
          <p:nvPr/>
        </p:nvPicPr>
        <p:blipFill>
          <a:blip r:embed="rId17"/>
          <a:stretch>
            <a:fillRect/>
          </a:stretch>
        </p:blipFill>
        <p:spPr>
          <a:xfrm rot="5400000">
            <a:off x="1914970" y="4561741"/>
            <a:ext cx="228623" cy="419100"/>
          </a:xfrm>
          <a:prstGeom prst="rect">
            <a:avLst/>
          </a:prstGeom>
        </p:spPr>
      </p:pic>
      <p:pic>
        <p:nvPicPr>
          <p:cNvPr id="25" name="Picture 24" descr="276-2288-001&#10;&#10;C-Channel 1x2x1x25">
            <a:extLst>
              <a:ext uri="{FF2B5EF4-FFF2-40B4-BE49-F238E27FC236}">
                <a16:creationId xmlns:a16="http://schemas.microsoft.com/office/drawing/2014/main" id="{B3F9E554-43B5-99B4-B4A5-53825E1CF746}"/>
              </a:ext>
            </a:extLst>
          </p:cNvPr>
          <p:cNvPicPr>
            <a:picLocks noChangeAspect="1"/>
          </p:cNvPicPr>
          <p:nvPr/>
        </p:nvPicPr>
        <p:blipFill>
          <a:blip r:embed="rId17"/>
          <a:stretch>
            <a:fillRect/>
          </a:stretch>
        </p:blipFill>
        <p:spPr>
          <a:xfrm rot="5400000">
            <a:off x="3479754" y="4561741"/>
            <a:ext cx="228623" cy="419100"/>
          </a:xfrm>
          <a:prstGeom prst="rect">
            <a:avLst/>
          </a:prstGeom>
        </p:spPr>
      </p:pic>
      <p:pic>
        <p:nvPicPr>
          <p:cNvPr id="28" name="Picture 27" descr="276-2232-038&#10;&#10;C-Channel 1x2x1x15">
            <a:extLst>
              <a:ext uri="{FF2B5EF4-FFF2-40B4-BE49-F238E27FC236}">
                <a16:creationId xmlns:a16="http://schemas.microsoft.com/office/drawing/2014/main" id="{7E05D028-BB7F-71C1-F774-46463D07059B}"/>
              </a:ext>
            </a:extLst>
          </p:cNvPr>
          <p:cNvPicPr>
            <a:picLocks noChangeAspect="1"/>
          </p:cNvPicPr>
          <p:nvPr/>
        </p:nvPicPr>
        <p:blipFill>
          <a:blip r:embed="rId22"/>
          <a:srcRect l="32184" t="-3548" r="-230" b="-10266"/>
          <a:stretch>
            <a:fillRect/>
          </a:stretch>
        </p:blipFill>
        <p:spPr>
          <a:xfrm rot="10800000">
            <a:off x="2031273" y="4473258"/>
            <a:ext cx="1562170" cy="184293"/>
          </a:xfrm>
          <a:prstGeom prst="rect">
            <a:avLst/>
          </a:prstGeom>
        </p:spPr>
      </p:pic>
      <p:pic>
        <p:nvPicPr>
          <p:cNvPr id="32" name="Picture 31" descr="276-8021&#10;&#10;1-Post Standoff Retainer w/ Bearing Flat">
            <a:extLst>
              <a:ext uri="{FF2B5EF4-FFF2-40B4-BE49-F238E27FC236}">
                <a16:creationId xmlns:a16="http://schemas.microsoft.com/office/drawing/2014/main" id="{4CFFEE66-FB5A-F937-49E1-A6F78D0473B4}"/>
              </a:ext>
            </a:extLst>
          </p:cNvPr>
          <p:cNvPicPr>
            <a:picLocks noChangeAspect="1"/>
          </p:cNvPicPr>
          <p:nvPr/>
        </p:nvPicPr>
        <p:blipFill>
          <a:blip r:embed="rId23"/>
          <a:stretch>
            <a:fillRect/>
          </a:stretch>
        </p:blipFill>
        <p:spPr>
          <a:xfrm rot="5400000">
            <a:off x="3276839" y="4718499"/>
            <a:ext cx="123856" cy="104775"/>
          </a:xfrm>
          <a:prstGeom prst="rect">
            <a:avLst/>
          </a:prstGeom>
        </p:spPr>
      </p:pic>
      <p:pic>
        <p:nvPicPr>
          <p:cNvPr id="33" name="Picture 32" descr="276-8021&#10;&#10;1-Post Standoff Retainer w/ Bearing Flat">
            <a:extLst>
              <a:ext uri="{FF2B5EF4-FFF2-40B4-BE49-F238E27FC236}">
                <a16:creationId xmlns:a16="http://schemas.microsoft.com/office/drawing/2014/main" id="{0C0084A9-D02D-5665-40A3-45A027E8F4C7}"/>
              </a:ext>
            </a:extLst>
          </p:cNvPr>
          <p:cNvPicPr>
            <a:picLocks noChangeAspect="1"/>
          </p:cNvPicPr>
          <p:nvPr/>
        </p:nvPicPr>
        <p:blipFill>
          <a:blip r:embed="rId23"/>
          <a:stretch>
            <a:fillRect/>
          </a:stretch>
        </p:blipFill>
        <p:spPr>
          <a:xfrm rot="16200000">
            <a:off x="2211693" y="4718499"/>
            <a:ext cx="123856" cy="104775"/>
          </a:xfrm>
          <a:prstGeom prst="rect">
            <a:avLst/>
          </a:prstGeom>
        </p:spPr>
      </p:pic>
      <p:pic>
        <p:nvPicPr>
          <p:cNvPr id="35" name="Picture 34" descr="276-2252-304&#10;&#10;High Strength 12T Sprocket">
            <a:extLst>
              <a:ext uri="{FF2B5EF4-FFF2-40B4-BE49-F238E27FC236}">
                <a16:creationId xmlns:a16="http://schemas.microsoft.com/office/drawing/2014/main" id="{DA1AC12D-BC34-70A1-36C8-C16AB0C12564}"/>
              </a:ext>
            </a:extLst>
          </p:cNvPr>
          <p:cNvPicPr>
            <a:picLocks noChangeAspect="1"/>
          </p:cNvPicPr>
          <p:nvPr/>
        </p:nvPicPr>
        <p:blipFill>
          <a:blip r:embed="rId24"/>
          <a:stretch>
            <a:fillRect/>
          </a:stretch>
        </p:blipFill>
        <p:spPr>
          <a:xfrm rot="5400000">
            <a:off x="2554917" y="4709993"/>
            <a:ext cx="428731" cy="142875"/>
          </a:xfrm>
          <a:prstGeom prst="rect">
            <a:avLst/>
          </a:prstGeom>
        </p:spPr>
      </p:pic>
      <p:pic>
        <p:nvPicPr>
          <p:cNvPr id="39" name="Picture 38" descr="276-2252-304&#10;&#10;High Strength 12T Sprocket">
            <a:extLst>
              <a:ext uri="{FF2B5EF4-FFF2-40B4-BE49-F238E27FC236}">
                <a16:creationId xmlns:a16="http://schemas.microsoft.com/office/drawing/2014/main" id="{BD070C6E-25F1-4316-E552-09CD771D8489}"/>
              </a:ext>
            </a:extLst>
          </p:cNvPr>
          <p:cNvPicPr>
            <a:picLocks noChangeAspect="1"/>
          </p:cNvPicPr>
          <p:nvPr/>
        </p:nvPicPr>
        <p:blipFill>
          <a:blip r:embed="rId24"/>
          <a:stretch>
            <a:fillRect/>
          </a:stretch>
        </p:blipFill>
        <p:spPr>
          <a:xfrm rot="5400000">
            <a:off x="2576009" y="4709993"/>
            <a:ext cx="428731" cy="142875"/>
          </a:xfrm>
          <a:prstGeom prst="rect">
            <a:avLst/>
          </a:prstGeom>
        </p:spPr>
      </p:pic>
      <p:pic>
        <p:nvPicPr>
          <p:cNvPr id="40" name="Picture 39" descr="276-2252-304&#10;&#10;High Strength 12T Sprocket">
            <a:extLst>
              <a:ext uri="{FF2B5EF4-FFF2-40B4-BE49-F238E27FC236}">
                <a16:creationId xmlns:a16="http://schemas.microsoft.com/office/drawing/2014/main" id="{DFB6B9A0-AC33-196B-11C4-A492E339BBB7}"/>
              </a:ext>
            </a:extLst>
          </p:cNvPr>
          <p:cNvPicPr>
            <a:picLocks noChangeAspect="1"/>
          </p:cNvPicPr>
          <p:nvPr/>
        </p:nvPicPr>
        <p:blipFill>
          <a:blip r:embed="rId24"/>
          <a:stretch>
            <a:fillRect/>
          </a:stretch>
        </p:blipFill>
        <p:spPr>
          <a:xfrm rot="5400000">
            <a:off x="2528552" y="6734326"/>
            <a:ext cx="428731" cy="142875"/>
          </a:xfrm>
          <a:prstGeom prst="rect">
            <a:avLst/>
          </a:prstGeom>
        </p:spPr>
      </p:pic>
      <p:pic>
        <p:nvPicPr>
          <p:cNvPr id="43" name="Picture 42" descr="276-8021&#10;&#10;1-Post Standoff Retainer w/ Bearing Flat">
            <a:extLst>
              <a:ext uri="{FF2B5EF4-FFF2-40B4-BE49-F238E27FC236}">
                <a16:creationId xmlns:a16="http://schemas.microsoft.com/office/drawing/2014/main" id="{0E101E81-EC9B-A4FE-F13D-0ECE2D76CF17}"/>
              </a:ext>
            </a:extLst>
          </p:cNvPr>
          <p:cNvPicPr>
            <a:picLocks noChangeAspect="1"/>
          </p:cNvPicPr>
          <p:nvPr/>
        </p:nvPicPr>
        <p:blipFill>
          <a:blip r:embed="rId23"/>
          <a:stretch>
            <a:fillRect/>
          </a:stretch>
        </p:blipFill>
        <p:spPr>
          <a:xfrm rot="5400000">
            <a:off x="3328725" y="6727015"/>
            <a:ext cx="123856" cy="104775"/>
          </a:xfrm>
          <a:prstGeom prst="rect">
            <a:avLst/>
          </a:prstGeom>
        </p:spPr>
      </p:pic>
      <p:pic>
        <p:nvPicPr>
          <p:cNvPr id="47" name="Picture 46" descr="276-8021&#10;&#10;1-Post Standoff Retainer w/ Bearing Flat">
            <a:extLst>
              <a:ext uri="{FF2B5EF4-FFF2-40B4-BE49-F238E27FC236}">
                <a16:creationId xmlns:a16="http://schemas.microsoft.com/office/drawing/2014/main" id="{8BD38C7A-3036-738A-4622-A1D3D05543F4}"/>
              </a:ext>
            </a:extLst>
          </p:cNvPr>
          <p:cNvPicPr>
            <a:picLocks noChangeAspect="1"/>
          </p:cNvPicPr>
          <p:nvPr/>
        </p:nvPicPr>
        <p:blipFill>
          <a:blip r:embed="rId23"/>
          <a:stretch>
            <a:fillRect/>
          </a:stretch>
        </p:blipFill>
        <p:spPr>
          <a:xfrm rot="16200000">
            <a:off x="1915824" y="6727015"/>
            <a:ext cx="123856" cy="104775"/>
          </a:xfrm>
          <a:prstGeom prst="rect">
            <a:avLst/>
          </a:prstGeom>
        </p:spPr>
      </p:pic>
      <p:pic>
        <p:nvPicPr>
          <p:cNvPr id="49" name="Picture 48" descr="276-2288-001&#10;&#10;C-Channel 1x2x1x25">
            <a:extLst>
              <a:ext uri="{FF2B5EF4-FFF2-40B4-BE49-F238E27FC236}">
                <a16:creationId xmlns:a16="http://schemas.microsoft.com/office/drawing/2014/main" id="{17CBCBDA-5963-A090-F63C-36FD353B4016}"/>
              </a:ext>
            </a:extLst>
          </p:cNvPr>
          <p:cNvPicPr>
            <a:picLocks noChangeAspect="1"/>
          </p:cNvPicPr>
          <p:nvPr/>
        </p:nvPicPr>
        <p:blipFill>
          <a:blip r:embed="rId17"/>
          <a:stretch>
            <a:fillRect/>
          </a:stretch>
        </p:blipFill>
        <p:spPr>
          <a:xfrm rot="16200000">
            <a:off x="1867005" y="4614457"/>
            <a:ext cx="228623" cy="419100"/>
          </a:xfrm>
          <a:prstGeom prst="rect">
            <a:avLst/>
          </a:prstGeom>
        </p:spPr>
      </p:pic>
      <p:pic>
        <p:nvPicPr>
          <p:cNvPr id="50" name="Picture 49" descr="276-2288-001&#10;&#10;C-Channel 1x2x1x25">
            <a:extLst>
              <a:ext uri="{FF2B5EF4-FFF2-40B4-BE49-F238E27FC236}">
                <a16:creationId xmlns:a16="http://schemas.microsoft.com/office/drawing/2014/main" id="{8AF27A1D-AB0F-E9D5-9A0F-0B99A46039D6}"/>
              </a:ext>
            </a:extLst>
          </p:cNvPr>
          <p:cNvPicPr>
            <a:picLocks noChangeAspect="1"/>
          </p:cNvPicPr>
          <p:nvPr/>
        </p:nvPicPr>
        <p:blipFill>
          <a:blip r:embed="rId17"/>
          <a:stretch>
            <a:fillRect/>
          </a:stretch>
        </p:blipFill>
        <p:spPr>
          <a:xfrm rot="-5400000">
            <a:off x="3522692" y="4614457"/>
            <a:ext cx="228623" cy="419100"/>
          </a:xfrm>
          <a:prstGeom prst="rect">
            <a:avLst/>
          </a:prstGeom>
        </p:spPr>
      </p:pic>
      <p:pic>
        <p:nvPicPr>
          <p:cNvPr id="52" name="Picture 51" descr="276-2232-038&#10;&#10;C-Channel 1x2x1x15">
            <a:extLst>
              <a:ext uri="{FF2B5EF4-FFF2-40B4-BE49-F238E27FC236}">
                <a16:creationId xmlns:a16="http://schemas.microsoft.com/office/drawing/2014/main" id="{AB859717-9A51-3EEF-BF53-44DBAD0600AC}"/>
              </a:ext>
            </a:extLst>
          </p:cNvPr>
          <p:cNvPicPr>
            <a:picLocks noChangeAspect="1"/>
          </p:cNvPicPr>
          <p:nvPr/>
        </p:nvPicPr>
        <p:blipFill>
          <a:blip r:embed="rId22"/>
          <a:stretch>
            <a:fillRect/>
          </a:stretch>
        </p:blipFill>
        <p:spPr>
          <a:xfrm rot="16200000">
            <a:off x="2776024" y="3714660"/>
            <a:ext cx="2296091" cy="161925"/>
          </a:xfrm>
          <a:prstGeom prst="rect">
            <a:avLst/>
          </a:prstGeom>
        </p:spPr>
      </p:pic>
      <p:pic>
        <p:nvPicPr>
          <p:cNvPr id="53" name="Picture 52" descr="276-2232-038&#10;&#10;C-Channel 1x2x1x15">
            <a:extLst>
              <a:ext uri="{FF2B5EF4-FFF2-40B4-BE49-F238E27FC236}">
                <a16:creationId xmlns:a16="http://schemas.microsoft.com/office/drawing/2014/main" id="{A576EE85-FE14-7A6D-B8A5-0141F1EE7BFA}"/>
              </a:ext>
            </a:extLst>
          </p:cNvPr>
          <p:cNvPicPr>
            <a:picLocks noChangeAspect="1"/>
          </p:cNvPicPr>
          <p:nvPr/>
        </p:nvPicPr>
        <p:blipFill>
          <a:blip r:embed="rId22"/>
          <a:stretch>
            <a:fillRect/>
          </a:stretch>
        </p:blipFill>
        <p:spPr>
          <a:xfrm rot="5400000">
            <a:off x="556092" y="3714660"/>
            <a:ext cx="2296091" cy="161925"/>
          </a:xfrm>
          <a:prstGeom prst="rect">
            <a:avLst/>
          </a:prstGeom>
        </p:spPr>
      </p:pic>
      <p:pic>
        <p:nvPicPr>
          <p:cNvPr id="54" name="Picture 53" descr="276-4840&#10;&#10;V5 Smart Motor">
            <a:extLst>
              <a:ext uri="{FF2B5EF4-FFF2-40B4-BE49-F238E27FC236}">
                <a16:creationId xmlns:a16="http://schemas.microsoft.com/office/drawing/2014/main" id="{F1AB1566-4D8E-089B-0ACC-B6EE154747DA}"/>
              </a:ext>
            </a:extLst>
          </p:cNvPr>
          <p:cNvPicPr>
            <a:picLocks noChangeAspect="1"/>
          </p:cNvPicPr>
          <p:nvPr/>
        </p:nvPicPr>
        <p:blipFill>
          <a:blip r:embed="rId25"/>
          <a:stretch>
            <a:fillRect/>
          </a:stretch>
        </p:blipFill>
        <p:spPr>
          <a:xfrm rot="16200000">
            <a:off x="4039357" y="2715044"/>
            <a:ext cx="381094" cy="495300"/>
          </a:xfrm>
          <a:prstGeom prst="rect">
            <a:avLst/>
          </a:prstGeom>
        </p:spPr>
      </p:pic>
      <p:sp>
        <p:nvSpPr>
          <p:cNvPr id="16" name="Subtitle 15">
            <a:extLst>
              <a:ext uri="{FF2B5EF4-FFF2-40B4-BE49-F238E27FC236}">
                <a16:creationId xmlns:a16="http://schemas.microsoft.com/office/drawing/2014/main" id="{340140B3-5EE0-8C95-791F-4C566866B872}"/>
              </a:ext>
            </a:extLst>
          </p:cNvPr>
          <p:cNvSpPr>
            <a:spLocks noGrp="1"/>
          </p:cNvSpPr>
          <p:nvPr>
            <p:ph type="subTitle" idx="3"/>
          </p:nvPr>
        </p:nvSpPr>
        <p:spPr/>
        <p:txBody>
          <a:bodyPr/>
          <a:lstStyle/>
          <a:p>
            <a:r>
              <a:rPr lang="en-US"/>
              <a:t>24</a:t>
            </a:r>
          </a:p>
        </p:txBody>
      </p:sp>
      <p:pic>
        <p:nvPicPr>
          <p:cNvPr id="34" name="Picture 33" descr="276-2169-004&#10;&#10;Gear Kit 84T Gear Side">
            <a:extLst>
              <a:ext uri="{FF2B5EF4-FFF2-40B4-BE49-F238E27FC236}">
                <a16:creationId xmlns:a16="http://schemas.microsoft.com/office/drawing/2014/main" id="{1B34AD44-13EC-2F46-053E-CED0D3338438}"/>
              </a:ext>
            </a:extLst>
          </p:cNvPr>
          <p:cNvPicPr>
            <a:picLocks noChangeAspect="1"/>
          </p:cNvPicPr>
          <p:nvPr/>
        </p:nvPicPr>
        <p:blipFill>
          <a:blip r:embed="rId26"/>
          <a:stretch>
            <a:fillRect/>
          </a:stretch>
        </p:blipFill>
        <p:spPr>
          <a:xfrm rot="5400000">
            <a:off x="1867869" y="2957366"/>
            <a:ext cx="904444" cy="133350"/>
          </a:xfrm>
          <a:prstGeom prst="rect">
            <a:avLst/>
          </a:prstGeom>
        </p:spPr>
      </p:pic>
      <p:pic>
        <p:nvPicPr>
          <p:cNvPr id="51" name="Picture 50" descr="276-2169-004&#10;&#10;Gear Kit 84T Gear Side&#10;">
            <a:extLst>
              <a:ext uri="{FF2B5EF4-FFF2-40B4-BE49-F238E27FC236}">
                <a16:creationId xmlns:a16="http://schemas.microsoft.com/office/drawing/2014/main" id="{624F3653-2EF6-8EC6-B060-E8F976E04E27}"/>
              </a:ext>
            </a:extLst>
          </p:cNvPr>
          <p:cNvPicPr>
            <a:picLocks noChangeAspect="1"/>
          </p:cNvPicPr>
          <p:nvPr/>
        </p:nvPicPr>
        <p:blipFill>
          <a:blip r:embed="rId26"/>
          <a:stretch>
            <a:fillRect/>
          </a:stretch>
        </p:blipFill>
        <p:spPr>
          <a:xfrm rot="5400000">
            <a:off x="3008473" y="2908460"/>
            <a:ext cx="904444" cy="133350"/>
          </a:xfrm>
          <a:prstGeom prst="rect">
            <a:avLst/>
          </a:prstGeom>
        </p:spPr>
      </p:pic>
    </p:spTree>
    <p:extLst>
      <p:ext uri="{BB962C8B-B14F-4D97-AF65-F5344CB8AC3E}">
        <p14:creationId xmlns:p14="http://schemas.microsoft.com/office/powerpoint/2010/main" val="812102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D7532F28-A5AC-0AD5-9CC6-20EDD75CD510}"/>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F664B7CB-ABEC-5F30-EF05-19E59D8AFBA5}"/>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FE4D35BE-3E24-5819-8CA4-0495A6DEF8B6}"/>
              </a:ext>
            </a:extLst>
          </p:cNvPr>
          <p:cNvSpPr>
            <a:spLocks noGrp="1"/>
          </p:cNvSpPr>
          <p:nvPr>
            <p:ph type="subTitle" idx="1"/>
          </p:nvPr>
        </p:nvSpPr>
        <p:spPr/>
        <p:txBody>
          <a:bodyPr/>
          <a:lstStyle/>
          <a:p>
            <a:r>
              <a:rPr lang="en-US"/>
              <a:t>Tyler</a:t>
            </a:r>
          </a:p>
        </p:txBody>
      </p:sp>
      <p:sp>
        <p:nvSpPr>
          <p:cNvPr id="3" name="Subtitle 2">
            <a:extLst>
              <a:ext uri="{FF2B5EF4-FFF2-40B4-BE49-F238E27FC236}">
                <a16:creationId xmlns:a16="http://schemas.microsoft.com/office/drawing/2014/main" id="{C8C1674E-3861-772E-9BC8-AC2263C0603B}"/>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45E35BF2-BD26-4698-05C8-97C895E4885D}"/>
              </a:ext>
            </a:extLst>
          </p:cNvPr>
          <p:cNvSpPr>
            <a:spLocks noGrp="1"/>
          </p:cNvSpPr>
          <p:nvPr>
            <p:ph type="subTitle" idx="3"/>
          </p:nvPr>
        </p:nvSpPr>
        <p:spPr/>
        <p:txBody>
          <a:bodyPr/>
          <a:lstStyle/>
          <a:p>
            <a:r>
              <a:rPr lang="en-US"/>
              <a:t>25</a:t>
            </a:r>
          </a:p>
        </p:txBody>
      </p:sp>
      <p:graphicFrame>
        <p:nvGraphicFramePr>
          <p:cNvPr id="5" name="Table 4">
            <a:extLst>
              <a:ext uri="{FF2B5EF4-FFF2-40B4-BE49-F238E27FC236}">
                <a16:creationId xmlns:a16="http://schemas.microsoft.com/office/drawing/2014/main" id="{ED8334A3-33E4-441D-8A9A-BA0059883758}"/>
              </a:ext>
            </a:extLst>
          </p:cNvPr>
          <p:cNvGraphicFramePr>
            <a:graphicFrameLocks noGrp="1"/>
          </p:cNvGraphicFramePr>
          <p:nvPr>
            <p:extLst>
              <p:ext uri="{D42A27DB-BD31-4B8C-83A1-F6EECF244321}">
                <p14:modId xmlns:p14="http://schemas.microsoft.com/office/powerpoint/2010/main" val="2358116158"/>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Created outtake and code</a:t>
                      </a:r>
                    </a:p>
                    <a:p>
                      <a:r>
                        <a:rPr lang="en-US"/>
                        <a:t>What will each team member do today?</a:t>
                      </a:r>
                    </a:p>
                    <a:p>
                      <a:r>
                        <a:rPr lang="en-US"/>
                        <a:t>Connect controller and test maybe</a:t>
                      </a:r>
                    </a:p>
                    <a:p>
                      <a:r>
                        <a:rPr lang="en-US"/>
                        <a:t>What problems are holding the team back?</a:t>
                      </a:r>
                    </a:p>
                    <a:p>
                      <a:r>
                        <a:rPr lang="en-US"/>
                        <a:t>We cant connect controller to robot</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We connected the controller</a:t>
                      </a:r>
                    </a:p>
                    <a:p>
                      <a:r>
                        <a:rPr lang="en-US"/>
                        <a:t>What will each team member do today?</a:t>
                      </a:r>
                    </a:p>
                    <a:p>
                      <a:r>
                        <a:rPr lang="en-US"/>
                        <a:t>MB AS and TP will work on the robot and DB will fix code</a:t>
                      </a:r>
                    </a:p>
                    <a:p>
                      <a:r>
                        <a:rPr lang="en-US"/>
                        <a:t>What problems are holding the team back?</a:t>
                      </a:r>
                    </a:p>
                    <a:p>
                      <a:r>
                        <a:rPr lang="en-US" b="1" i="1" u="sng">
                          <a:solidFill>
                            <a:schemeClr val="accent3">
                              <a:lumMod val="75000"/>
                            </a:schemeClr>
                          </a:solidFill>
                        </a:rPr>
                        <a:t>The </a:t>
                      </a:r>
                      <a:r>
                        <a:rPr lang="en-US" b="1" i="1" u="sng" err="1">
                          <a:solidFill>
                            <a:schemeClr val="accent3">
                              <a:lumMod val="75000"/>
                            </a:schemeClr>
                          </a:solidFill>
                        </a:rPr>
                        <a:t>convetor</a:t>
                      </a:r>
                      <a:r>
                        <a:rPr lang="en-US" b="1" i="1" u="sng">
                          <a:solidFill>
                            <a:schemeClr val="accent3">
                              <a:lumMod val="75000"/>
                            </a:schemeClr>
                          </a:solidFill>
                        </a:rPr>
                        <a:t> cannot lift the balls into the outtake</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The sprint review and retrospective</a:t>
                      </a:r>
                    </a:p>
                    <a:p>
                      <a:r>
                        <a:rPr lang="en-US"/>
                        <a:t>What will each team member do today?</a:t>
                      </a:r>
                    </a:p>
                    <a:p>
                      <a:r>
                        <a:rPr lang="en-US"/>
                        <a:t>Connect controller and test</a:t>
                      </a:r>
                    </a:p>
                    <a:p>
                      <a:r>
                        <a:rPr lang="en-US"/>
                        <a:t>What problems are holding the team back?</a:t>
                      </a:r>
                    </a:p>
                    <a:p>
                      <a:r>
                        <a:rPr lang="en-US" b="1" i="1" u="sng">
                          <a:solidFill>
                            <a:schemeClr val="accent3">
                              <a:lumMod val="75000"/>
                            </a:schemeClr>
                          </a:solidFill>
                        </a:rPr>
                        <a:t>We have not tested and controller is not connect</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Fixed code and connected controller</a:t>
                      </a:r>
                    </a:p>
                    <a:p>
                      <a:r>
                        <a:rPr lang="en-US"/>
                        <a:t>What will each team member do today?</a:t>
                      </a:r>
                    </a:p>
                    <a:p>
                      <a:r>
                        <a:rPr lang="en-US"/>
                        <a:t>MB TP and AS will work on robot and DB will work on </a:t>
                      </a:r>
                      <a:r>
                        <a:rPr lang="en-US" err="1"/>
                        <a:t>autonomus</a:t>
                      </a:r>
                      <a:r>
                        <a:rPr lang="en-US"/>
                        <a:t> code</a:t>
                      </a:r>
                    </a:p>
                    <a:p>
                      <a:pPr lvl="0">
                        <a:buNone/>
                      </a:pPr>
                      <a:r>
                        <a:rPr lang="en-US"/>
                        <a:t>What problems are holding the team back?</a:t>
                      </a:r>
                    </a:p>
                    <a:p>
                      <a:r>
                        <a:rPr lang="en-US" b="1" i="1" u="sng">
                          <a:solidFill>
                            <a:schemeClr val="accent3">
                              <a:lumMod val="75000"/>
                            </a:schemeClr>
                          </a:solidFill>
                        </a:rPr>
                        <a:t>Robot is to high</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We fixed the robot</a:t>
                      </a:r>
                    </a:p>
                    <a:p>
                      <a:r>
                        <a:rPr lang="en-US"/>
                        <a:t>What will each team member do today?</a:t>
                      </a:r>
                    </a:p>
                    <a:p>
                      <a:r>
                        <a:rPr lang="en-US"/>
                        <a:t>DB will code and TP MB and AS will continue fixing robot</a:t>
                      </a:r>
                    </a:p>
                    <a:p>
                      <a:r>
                        <a:rPr lang="en-US"/>
                        <a:t>What problems are holding the team back?</a:t>
                      </a:r>
                    </a:p>
                    <a:p>
                      <a:r>
                        <a:rPr lang="en-US" b="1" i="1" u="sng">
                          <a:solidFill>
                            <a:schemeClr val="accent3">
                              <a:lumMod val="75000"/>
                            </a:schemeClr>
                          </a:solidFill>
                        </a:rPr>
                        <a:t>The Robot is too tall</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7EACB59F-50D9-57B3-D5C8-8346C4CC2161}"/>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10/20/2025</a:t>
            </a:r>
          </a:p>
        </p:txBody>
      </p:sp>
    </p:spTree>
    <p:extLst>
      <p:ext uri="{BB962C8B-B14F-4D97-AF65-F5344CB8AC3E}">
        <p14:creationId xmlns:p14="http://schemas.microsoft.com/office/powerpoint/2010/main" val="8358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EBCF0B-4F09-C160-B247-A9A9B447898F}"/>
              </a:ext>
            </a:extLst>
          </p:cNvPr>
          <p:cNvGraphicFramePr>
            <a:graphicFrameLocks noChangeAspect="1"/>
          </p:cNvGraphicFramePr>
          <p:nvPr>
            <p:extLst>
              <p:ext uri="{D42A27DB-BD31-4B8C-83A1-F6EECF244321}">
                <p14:modId xmlns:p14="http://schemas.microsoft.com/office/powerpoint/2010/main" val="3985826676"/>
              </p:ext>
            </p:extLst>
          </p:nvPr>
        </p:nvGraphicFramePr>
        <p:xfrm>
          <a:off x="225287" y="649357"/>
          <a:ext cx="7315200" cy="9157248"/>
        </p:xfrm>
        <a:graphic>
          <a:graphicData uri="http://schemas.openxmlformats.org/drawingml/2006/table">
            <a:tbl>
              <a:tblPr firstRow="1" bandRow="1">
                <a:tableStyleId>{22838BEF-8BB2-4498-84A7-C5851F593DF1}</a:tableStyleId>
              </a:tblPr>
              <a:tblGrid>
                <a:gridCol w="795130">
                  <a:extLst>
                    <a:ext uri="{9D8B030D-6E8A-4147-A177-3AD203B41FA5}">
                      <a16:colId xmlns:a16="http://schemas.microsoft.com/office/drawing/2014/main" val="2506672152"/>
                    </a:ext>
                  </a:extLst>
                </a:gridCol>
                <a:gridCol w="5035826">
                  <a:extLst>
                    <a:ext uri="{9D8B030D-6E8A-4147-A177-3AD203B41FA5}">
                      <a16:colId xmlns:a16="http://schemas.microsoft.com/office/drawing/2014/main" val="3377491108"/>
                    </a:ext>
                  </a:extLst>
                </a:gridCol>
                <a:gridCol w="1484244">
                  <a:extLst>
                    <a:ext uri="{9D8B030D-6E8A-4147-A177-3AD203B41FA5}">
                      <a16:colId xmlns:a16="http://schemas.microsoft.com/office/drawing/2014/main" val="1761939096"/>
                    </a:ext>
                  </a:extLst>
                </a:gridCol>
              </a:tblGrid>
              <a:tr h="231084">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42481174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99039840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710909413"/>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3898670"/>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868553590"/>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71679580"/>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56328963"/>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53432728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146995891"/>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64078826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599301513"/>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31409229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88850160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62771547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812777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13796512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26947429"/>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796891191"/>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73220431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89251679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4456058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64589641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71529807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194270883"/>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31139368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98459387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1384156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177993321"/>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23125413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32772788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85535856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85204849"/>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98492452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92891205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43757577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6189440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03078580"/>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54727343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67083548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70796392"/>
                  </a:ext>
                </a:extLst>
              </a:tr>
            </a:tbl>
          </a:graphicData>
        </a:graphic>
      </p:graphicFrame>
    </p:spTree>
    <p:extLst>
      <p:ext uri="{BB962C8B-B14F-4D97-AF65-F5344CB8AC3E}">
        <p14:creationId xmlns:p14="http://schemas.microsoft.com/office/powerpoint/2010/main" val="2110862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1D23F775-7984-7C43-4568-63C9C45F47E1}"/>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3D5CEBB2-E846-97F1-42F2-D1B589031AE6}"/>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reflect on how well your team is working together, be respectful but honest,</a:t>
            </a:r>
            <a:r>
              <a:rPr lang="en-US" kern="100">
                <a:latin typeface="Calibri" panose="020F0502020204030204" pitchFamily="34" charset="0"/>
                <a:ea typeface="Calibri" panose="020F0502020204030204" pitchFamily="34" charset="0"/>
                <a:cs typeface="Times New Roman" panose="02020603050405020304" pitchFamily="18" charset="0"/>
              </a:rPr>
              <a:t> and everyone should be allowed to express themselves</a:t>
            </a:r>
            <a:r>
              <a:rPr lang="en-US" kern="100">
                <a:effectLst/>
                <a:latin typeface="Calibri" panose="020F0502020204030204" pitchFamily="34" charset="0"/>
                <a:ea typeface="Calibri" panose="020F0502020204030204" pitchFamily="34" charset="0"/>
                <a:cs typeface="Times New Roman" panose="02020603050405020304" pitchFamily="18" charset="0"/>
              </a:rPr>
              <a:t>.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CONTINUE</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7" name="Google Shape;227;p28">
            <a:extLst>
              <a:ext uri="{FF2B5EF4-FFF2-40B4-BE49-F238E27FC236}">
                <a16:creationId xmlns:a16="http://schemas.microsoft.com/office/drawing/2014/main" id="{88FC75DA-8A40-4D12-A237-1502E77ADE51}"/>
              </a:ext>
            </a:extLst>
          </p:cNvPr>
          <p:cNvSpPr txBox="1">
            <a:spLocks noGrp="1" noChangeAspect="1"/>
          </p:cNvSpPr>
          <p:nvPr>
            <p:ph type="subTitle" idx="3"/>
          </p:nvPr>
        </p:nvSpPr>
        <p:spPr>
          <a:xfrm>
            <a:off x="5936974" y="960524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78BC073F-412A-66CA-4010-06E1BC7A224C}"/>
              </a:ext>
            </a:extLst>
          </p:cNvPr>
          <p:cNvSpPr txBox="1">
            <a:spLocks noChangeAspect="1"/>
          </p:cNvSpPr>
          <p:nvPr/>
        </p:nvSpPr>
        <p:spPr>
          <a:xfrm>
            <a:off x="95526" y="4599609"/>
            <a:ext cx="6789487" cy="382092"/>
          </a:xfrm>
          <a:prstGeom prst="rect">
            <a:avLst/>
          </a:prstGeom>
          <a:noFill/>
        </p:spPr>
        <p:txBody>
          <a:bodyPr wrap="none" rtlCol="0">
            <a:spAutoFit/>
          </a:bodyPr>
          <a:lstStyle/>
          <a:p>
            <a:pPr marL="0" marR="0">
              <a:lnSpc>
                <a:spcPct val="150000"/>
              </a:lnSpc>
              <a:spcBef>
                <a:spcPts val="10"/>
              </a:spcBef>
              <a:spcAft>
                <a:spcPts val="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2. </a:t>
            </a:r>
            <a:r>
              <a:rPr lang="en-US" kern="100">
                <a:effectLst/>
                <a:latin typeface="Calibri" panose="020F0502020204030204" pitchFamily="34" charset="0"/>
                <a:ea typeface="Calibri" panose="020F0502020204030204" pitchFamily="34" charset="0"/>
                <a:cs typeface="Times New Roman" panose="02020603050405020304" pitchFamily="18" charset="0"/>
              </a:rPr>
              <a:t>What is not working for our team, that we should </a:t>
            </a:r>
            <a:r>
              <a:rPr lang="en-US" b="1" kern="10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STOP</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p:txBody>
      </p:sp>
      <p:sp>
        <p:nvSpPr>
          <p:cNvPr id="9" name="TextBox 8">
            <a:extLst>
              <a:ext uri="{FF2B5EF4-FFF2-40B4-BE49-F238E27FC236}">
                <a16:creationId xmlns:a16="http://schemas.microsoft.com/office/drawing/2014/main" id="{D3255EA2-7F4F-2FAE-9B85-04F773CF229A}"/>
              </a:ext>
            </a:extLst>
          </p:cNvPr>
          <p:cNvSpPr txBox="1"/>
          <p:nvPr/>
        </p:nvSpPr>
        <p:spPr>
          <a:xfrm>
            <a:off x="231913" y="92765"/>
            <a:ext cx="6950765" cy="1446550"/>
          </a:xfrm>
          <a:prstGeom prst="rect">
            <a:avLst/>
          </a:prstGeom>
          <a:noFill/>
        </p:spPr>
        <p:txBody>
          <a:bodyPr wrap="square" numCol="2">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Retrospective</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endParaRPr lang="en-US" sz="16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726C18A3-348D-747C-5439-4D8D27C03B5F}"/>
              </a:ext>
            </a:extLst>
          </p:cNvPr>
          <p:cNvSpPr txBox="1"/>
          <p:nvPr/>
        </p:nvSpPr>
        <p:spPr>
          <a:xfrm>
            <a:off x="107122" y="6788936"/>
            <a:ext cx="7356501"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3. </a:t>
            </a:r>
            <a:r>
              <a:rPr lang="en-US" kern="100">
                <a:effectLst/>
                <a:latin typeface="Calibri" panose="020F0502020204030204" pitchFamily="34" charset="0"/>
                <a:ea typeface="Calibri" panose="020F0502020204030204" pitchFamily="34" charset="0"/>
                <a:cs typeface="Times New Roman" panose="02020603050405020304" pitchFamily="18" charset="0"/>
              </a:rPr>
              <a:t>What do we want to try doing as a team, that we should </a:t>
            </a:r>
            <a:r>
              <a:rPr lang="en-US" b="1" kern="100">
                <a:solidFill>
                  <a:srgbClr val="006600"/>
                </a:solidFill>
                <a:effectLst/>
                <a:latin typeface="Calibri" panose="020F0502020204030204" pitchFamily="34" charset="0"/>
                <a:ea typeface="Calibri" panose="020F0502020204030204" pitchFamily="34" charset="0"/>
                <a:cs typeface="Times New Roman" panose="02020603050405020304" pitchFamily="18" charset="0"/>
              </a:rPr>
              <a:t>START</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r>
              <a:rPr lang="en-US" kern="100">
                <a:latin typeface="Calibri" panose="020F0502020204030204" pitchFamily="34" charset="0"/>
                <a:cs typeface="Times New Roman" panose="02020603050405020304" pitchFamily="18" charset="0"/>
              </a:rPr>
              <a:t>     For Each thing we want to </a:t>
            </a:r>
            <a:r>
              <a:rPr lang="en-US" b="1" kern="100">
                <a:solidFill>
                  <a:schemeClr val="tx2">
                    <a:lumMod val="75000"/>
                  </a:schemeClr>
                </a:solidFill>
                <a:latin typeface="Calibri" panose="020F0502020204030204" pitchFamily="34" charset="0"/>
                <a:cs typeface="Times New Roman" panose="02020603050405020304" pitchFamily="18" charset="0"/>
              </a:rPr>
              <a:t>stop</a:t>
            </a:r>
            <a:r>
              <a:rPr lang="en-US" kern="100">
                <a:latin typeface="Calibri" panose="020F0502020204030204" pitchFamily="34" charset="0"/>
                <a:cs typeface="Times New Roman" panose="02020603050405020304" pitchFamily="18" charset="0"/>
              </a:rPr>
              <a:t> doing, we should have a thing to </a:t>
            </a:r>
            <a:r>
              <a:rPr lang="en-US" b="1" kern="100">
                <a:solidFill>
                  <a:srgbClr val="006600"/>
                </a:solidFill>
                <a:latin typeface="Calibri" panose="020F0502020204030204" pitchFamily="34" charset="0"/>
                <a:cs typeface="Times New Roman" panose="02020603050405020304" pitchFamily="18" charset="0"/>
              </a:rPr>
              <a:t>start</a:t>
            </a:r>
            <a:r>
              <a:rPr lang="en-US" kern="100">
                <a:latin typeface="Calibri" panose="020F0502020204030204" pitchFamily="34" charset="0"/>
                <a:cs typeface="Times New Roman" panose="02020603050405020304" pitchFamily="18" charset="0"/>
              </a:rPr>
              <a:t> that solves the issue!</a:t>
            </a:r>
            <a:endParaRPr lang="en-US"/>
          </a:p>
        </p:txBody>
      </p:sp>
      <p:sp>
        <p:nvSpPr>
          <p:cNvPr id="12" name="TextBox 11">
            <a:extLst>
              <a:ext uri="{FF2B5EF4-FFF2-40B4-BE49-F238E27FC236}">
                <a16:creationId xmlns:a16="http://schemas.microsoft.com/office/drawing/2014/main" id="{1450B57A-4AC4-C93B-3D83-D9D0F2678D1E}"/>
              </a:ext>
            </a:extLst>
          </p:cNvPr>
          <p:cNvSpPr txBox="1"/>
          <p:nvPr/>
        </p:nvSpPr>
        <p:spPr>
          <a:xfrm>
            <a:off x="185532" y="2879402"/>
            <a:ext cx="7209182" cy="174339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should continue to divide in our work.</a:t>
            </a:r>
          </a:p>
        </p:txBody>
      </p:sp>
      <p:sp>
        <p:nvSpPr>
          <p:cNvPr id="13" name="TextBox 12">
            <a:extLst>
              <a:ext uri="{FF2B5EF4-FFF2-40B4-BE49-F238E27FC236}">
                <a16:creationId xmlns:a16="http://schemas.microsoft.com/office/drawing/2014/main" id="{BA15023F-00C7-9381-04F8-175CCD6E8A11}"/>
              </a:ext>
            </a:extLst>
          </p:cNvPr>
          <p:cNvSpPr txBox="1"/>
          <p:nvPr/>
        </p:nvSpPr>
        <p:spPr>
          <a:xfrm>
            <a:off x="182848" y="5032035"/>
            <a:ext cx="7209182" cy="176162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amazing ability to get off topic and get in ridiculous conversations. We should fill out our sprint plan as well.</a:t>
            </a:r>
          </a:p>
        </p:txBody>
      </p:sp>
      <p:sp>
        <p:nvSpPr>
          <p:cNvPr id="15" name="TextBox 14">
            <a:extLst>
              <a:ext uri="{FF2B5EF4-FFF2-40B4-BE49-F238E27FC236}">
                <a16:creationId xmlns:a16="http://schemas.microsoft.com/office/drawing/2014/main" id="{FE246C4F-DFB3-A46B-A245-E3DACC33533E}"/>
              </a:ext>
            </a:extLst>
          </p:cNvPr>
          <p:cNvSpPr txBox="1"/>
          <p:nvPr/>
        </p:nvSpPr>
        <p:spPr>
          <a:xfrm>
            <a:off x="914400" y="1104899"/>
            <a:ext cx="2431775" cy="3810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92500" lnSpcReduction="20000"/>
          </a:bodyPr>
          <a:lstStyle/>
          <a:p>
            <a:r>
              <a:rPr lang="en-US" sz="2500" b="1" err="1">
                <a:latin typeface="Roboto"/>
                <a:ea typeface="Roboto"/>
                <a:cs typeface="Roboto"/>
              </a:rPr>
              <a:t>TyDoMaL</a:t>
            </a:r>
            <a:endParaRPr lang="en-US" err="1"/>
          </a:p>
        </p:txBody>
      </p:sp>
      <p:sp>
        <p:nvSpPr>
          <p:cNvPr id="16" name="TextBox 15">
            <a:extLst>
              <a:ext uri="{FF2B5EF4-FFF2-40B4-BE49-F238E27FC236}">
                <a16:creationId xmlns:a16="http://schemas.microsoft.com/office/drawing/2014/main" id="{5E021E33-6C8C-F6B6-31C3-7E7BA3BCE42B}"/>
              </a:ext>
            </a:extLst>
          </p:cNvPr>
          <p:cNvSpPr txBox="1"/>
          <p:nvPr/>
        </p:nvSpPr>
        <p:spPr>
          <a:xfrm>
            <a:off x="1106558" y="655983"/>
            <a:ext cx="2246242" cy="390938"/>
          </a:xfrm>
          <a:prstGeom prst="rect">
            <a:avLst/>
          </a:prstGeom>
          <a:solidFill>
            <a:schemeClr val="bg1"/>
          </a:solidFill>
          <a:ln>
            <a:solidFill>
              <a:schemeClr val="accent1">
                <a:lumMod val="50000"/>
              </a:schemeClr>
            </a:solidFill>
          </a:ln>
        </p:spPr>
        <p:txBody>
          <a:bodyPr wrap="square" lIns="91440" tIns="45720" rIns="91440" bIns="45720" rtlCol="0" anchor="t">
            <a:normAutofit/>
          </a:bodyPr>
          <a:lstStyle/>
          <a:p>
            <a:r>
              <a:rPr lang="en-US" sz="1600"/>
              <a:t>3</a:t>
            </a:r>
          </a:p>
        </p:txBody>
      </p:sp>
      <p:sp>
        <p:nvSpPr>
          <p:cNvPr id="17" name="TextBox 16">
            <a:extLst>
              <a:ext uri="{FF2B5EF4-FFF2-40B4-BE49-F238E27FC236}">
                <a16:creationId xmlns:a16="http://schemas.microsoft.com/office/drawing/2014/main" id="{C6E76AA9-9EEB-D40E-8BA9-F8E3334F3FDB}"/>
              </a:ext>
            </a:extLst>
          </p:cNvPr>
          <p:cNvSpPr txBox="1"/>
          <p:nvPr/>
        </p:nvSpPr>
        <p:spPr>
          <a:xfrm>
            <a:off x="3717235" y="722243"/>
            <a:ext cx="3611217" cy="8282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92500" lnSpcReduction="20000"/>
          </a:bodyPr>
          <a:lstStyle/>
          <a:p>
            <a:r>
              <a:rPr lang="en-US" sz="1600"/>
              <a:t>Dontae Brown</a:t>
            </a:r>
          </a:p>
          <a:p>
            <a:r>
              <a:rPr lang="en-US" sz="1600"/>
              <a:t>Tyler Painter</a:t>
            </a:r>
          </a:p>
          <a:p>
            <a:r>
              <a:rPr lang="en-US" sz="1600"/>
              <a:t>Alice Schutt</a:t>
            </a:r>
          </a:p>
          <a:p>
            <a:r>
              <a:rPr lang="en-US" sz="1600"/>
              <a:t>Marco Banuelos</a:t>
            </a:r>
          </a:p>
        </p:txBody>
      </p:sp>
      <p:sp>
        <p:nvSpPr>
          <p:cNvPr id="18" name="TextBox 17">
            <a:extLst>
              <a:ext uri="{FF2B5EF4-FFF2-40B4-BE49-F238E27FC236}">
                <a16:creationId xmlns:a16="http://schemas.microsoft.com/office/drawing/2014/main" id="{AA2F317B-2541-338E-FF0E-A2E5872A6CFE}"/>
              </a:ext>
            </a:extLst>
          </p:cNvPr>
          <p:cNvSpPr txBox="1"/>
          <p:nvPr/>
        </p:nvSpPr>
        <p:spPr>
          <a:xfrm>
            <a:off x="6453810" y="951506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26</a:t>
            </a:r>
          </a:p>
        </p:txBody>
      </p:sp>
      <p:sp>
        <p:nvSpPr>
          <p:cNvPr id="20" name="Google Shape;227;p28">
            <a:extLst>
              <a:ext uri="{FF2B5EF4-FFF2-40B4-BE49-F238E27FC236}">
                <a16:creationId xmlns:a16="http://schemas.microsoft.com/office/drawing/2014/main" id="{CDBB3EF3-A569-7FD4-F5EF-181C60CE0C51}"/>
              </a:ext>
            </a:extLst>
          </p:cNvPr>
          <p:cNvSpPr txBox="1">
            <a:spLocks noChangeAspect="1"/>
          </p:cNvSpPr>
          <p:nvPr/>
        </p:nvSpPr>
        <p:spPr>
          <a:xfrm>
            <a:off x="3863010" y="9625125"/>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Date:</a:t>
            </a:r>
          </a:p>
        </p:txBody>
      </p:sp>
      <p:sp>
        <p:nvSpPr>
          <p:cNvPr id="21" name="TextBox 20">
            <a:extLst>
              <a:ext uri="{FF2B5EF4-FFF2-40B4-BE49-F238E27FC236}">
                <a16:creationId xmlns:a16="http://schemas.microsoft.com/office/drawing/2014/main" id="{5A25F04A-D821-2A6A-C641-2E9F2EB8CDF0}"/>
              </a:ext>
            </a:extLst>
          </p:cNvPr>
          <p:cNvSpPr txBox="1"/>
          <p:nvPr/>
        </p:nvSpPr>
        <p:spPr>
          <a:xfrm>
            <a:off x="4359965" y="9508435"/>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10/31/2025</a:t>
            </a:r>
          </a:p>
        </p:txBody>
      </p:sp>
      <p:sp>
        <p:nvSpPr>
          <p:cNvPr id="7" name="TextBox 6">
            <a:extLst>
              <a:ext uri="{FF2B5EF4-FFF2-40B4-BE49-F238E27FC236}">
                <a16:creationId xmlns:a16="http://schemas.microsoft.com/office/drawing/2014/main" id="{D9E9AB6F-749C-BC49-11B4-8331FC2634BF}"/>
              </a:ext>
            </a:extLst>
          </p:cNvPr>
          <p:cNvSpPr txBox="1"/>
          <p:nvPr/>
        </p:nvSpPr>
        <p:spPr>
          <a:xfrm>
            <a:off x="285989" y="7301622"/>
            <a:ext cx="7209182" cy="176162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want to start focusing more on the task at hand. We will do this by whenever we start getting of task and we realize it we will help each other refocus. Whoever is off topic will look at the sprint plan and explain where we are at, and they should update it as well.</a:t>
            </a:r>
          </a:p>
        </p:txBody>
      </p:sp>
    </p:spTree>
    <p:extLst>
      <p:ext uri="{BB962C8B-B14F-4D97-AF65-F5344CB8AC3E}">
        <p14:creationId xmlns:p14="http://schemas.microsoft.com/office/powerpoint/2010/main" val="435954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BFDDF112-0DC3-CBA8-3E3D-7ACEE4D5B6A0}"/>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FE4551AF-D1AB-9F86-D727-C6AF4065A2C0}"/>
              </a:ext>
            </a:extLst>
          </p:cNvPr>
          <p:cNvSpPr txBox="1">
            <a:spLocks/>
          </p:cNvSpPr>
          <p:nvPr/>
        </p:nvSpPr>
        <p:spPr>
          <a:xfrm>
            <a:off x="126511" y="9052560"/>
            <a:ext cx="7321211" cy="1388842"/>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4.     Demonstrate the product that you produced this sprint.</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227" name="Google Shape;227;p28">
            <a:extLst>
              <a:ext uri="{FF2B5EF4-FFF2-40B4-BE49-F238E27FC236}">
                <a16:creationId xmlns:a16="http://schemas.microsoft.com/office/drawing/2014/main" id="{FDA60948-0762-7F6B-CCCA-98E6719DDA01}"/>
              </a:ext>
            </a:extLst>
          </p:cNvPr>
          <p:cNvSpPr txBox="1">
            <a:spLocks noGrp="1"/>
          </p:cNvSpPr>
          <p:nvPr>
            <p:ph type="subTitle" idx="3"/>
          </p:nvPr>
        </p:nvSpPr>
        <p:spPr>
          <a:xfrm>
            <a:off x="5962694" y="9552239"/>
            <a:ext cx="795916" cy="50616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2" name="TextBox 1">
            <a:extLst>
              <a:ext uri="{FF2B5EF4-FFF2-40B4-BE49-F238E27FC236}">
                <a16:creationId xmlns:a16="http://schemas.microsoft.com/office/drawing/2014/main" id="{E8C8B0D2-DC1F-0ADA-D058-4DCDFB4398A5}"/>
              </a:ext>
            </a:extLst>
          </p:cNvPr>
          <p:cNvSpPr txBox="1">
            <a:spLocks noChangeAspect="1"/>
          </p:cNvSpPr>
          <p:nvPr/>
        </p:nvSpPr>
        <p:spPr>
          <a:xfrm>
            <a:off x="126500" y="1697528"/>
            <a:ext cx="7645900" cy="1696618"/>
          </a:xfrm>
          <a:prstGeom prst="rect">
            <a:avLst/>
          </a:prstGeom>
          <a:noFill/>
        </p:spPr>
        <p:txBody>
          <a:bodyPr wrap="square">
            <a:spAutoFit/>
          </a:bodyPr>
          <a:lstStyle/>
          <a:p>
            <a:pPr marL="342900" marR="0" lvl="0" indent="-342900">
              <a:spcBef>
                <a:spcPts val="0"/>
              </a:spcBef>
              <a:spcAft>
                <a:spcPts val="0"/>
              </a:spcAft>
              <a:buFont typeface="+mj-lt"/>
              <a:buAutoNum type="arabicPeriod"/>
            </a:pPr>
            <a:r>
              <a:rPr lang="en-US" sz="1600" b="0" i="0" u="none" strike="noStrike">
                <a:solidFill>
                  <a:srgbClr val="000000"/>
                </a:solidFill>
                <a:effectLst/>
                <a:latin typeface="Calibri" panose="020F0502020204030204" pitchFamily="34" charset="0"/>
                <a:cs typeface="Calibri" panose="020F0502020204030204" pitchFamily="34" charset="0"/>
              </a:rPr>
              <a:t>Using complete sentences, give a summary of what your team accomplished this sprint. Also, identify which </a:t>
            </a:r>
            <a:r>
              <a:rPr lang="en-US" sz="1600" b="1" i="0" u="none" strike="noStrike">
                <a:solidFill>
                  <a:srgbClr val="000000"/>
                </a:solidFill>
                <a:effectLst/>
                <a:latin typeface="Calibri" panose="020F0502020204030204" pitchFamily="34" charset="0"/>
                <a:cs typeface="Calibri" panose="020F0502020204030204" pitchFamily="34" charset="0"/>
              </a:rPr>
              <a:t>product backlog </a:t>
            </a:r>
            <a:r>
              <a:rPr lang="en-US" sz="1600" b="0" i="0" u="none" strike="noStrike">
                <a:solidFill>
                  <a:srgbClr val="000000"/>
                </a:solidFill>
                <a:effectLst/>
                <a:latin typeface="Calibri" panose="020F0502020204030204" pitchFamily="34" charset="0"/>
                <a:cs typeface="Calibri" panose="020F0502020204030204" pitchFamily="34" charset="0"/>
              </a:rPr>
              <a:t>items you fully completed:</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18D23AD-6031-DBAF-6034-002388986668}"/>
              </a:ext>
            </a:extLst>
          </p:cNvPr>
          <p:cNvSpPr txBox="1"/>
          <p:nvPr/>
        </p:nvSpPr>
        <p:spPr>
          <a:xfrm>
            <a:off x="92765" y="6135756"/>
            <a:ext cx="7169427" cy="584775"/>
          </a:xfrm>
          <a:prstGeom prst="rect">
            <a:avLst/>
          </a:prstGeom>
          <a:noFill/>
        </p:spPr>
        <p:txBody>
          <a:bodyPr wrap="square" rtlCol="0">
            <a:spAutoFit/>
          </a:bodyPr>
          <a:lstStyle/>
          <a:p>
            <a:pPr marL="396875" marR="0" lvl="0" indent="-396875">
              <a:spcBef>
                <a:spcPts val="0"/>
              </a:spcBef>
              <a:spcAft>
                <a:spcPts val="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3.     </a:t>
            </a:r>
            <a:r>
              <a:rPr lang="en-US" sz="1600" kern="100">
                <a:effectLst/>
                <a:latin typeface="Calibri" panose="020F0502020204030204" pitchFamily="34" charset="0"/>
                <a:ea typeface="Calibri" panose="020F0502020204030204" pitchFamily="34" charset="0"/>
                <a:cs typeface="Times New Roman" panose="02020603050405020304" pitchFamily="18" charset="0"/>
              </a:rPr>
              <a:t>What sprint backlog items do you need to move back to your product backlog</a:t>
            </a:r>
            <a:r>
              <a:rPr lang="en-US" sz="1600" kern="100">
                <a:latin typeface="Calibri" panose="020F0502020204030204" pitchFamily="34" charset="0"/>
                <a:ea typeface="Calibri" panose="020F0502020204030204" pitchFamily="34" charset="0"/>
                <a:cs typeface="Times New Roman" panose="02020603050405020304" pitchFamily="18" charset="0"/>
              </a:rPr>
              <a:t>? Put them in order of priority, highest priority should be at the top of the list.</a:t>
            </a:r>
            <a:endParaRPr lang="en-US" sz="1400" b="1"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73299C1-7F26-4D1A-5BA0-444B63EC22AB}"/>
              </a:ext>
            </a:extLst>
          </p:cNvPr>
          <p:cNvSpPr txBox="1"/>
          <p:nvPr/>
        </p:nvSpPr>
        <p:spPr>
          <a:xfrm>
            <a:off x="154991" y="140174"/>
            <a:ext cx="3608254" cy="1270476"/>
          </a:xfrm>
          <a:prstGeom prst="rect">
            <a:avLst/>
          </a:prstGeom>
          <a:noFill/>
        </p:spPr>
        <p:txBody>
          <a:bodyPr wrap="square" rtlCol="0">
            <a:spAutoFit/>
          </a:bodyPr>
          <a:lstStyle/>
          <a:p>
            <a:pPr marL="0" marR="0">
              <a:lnSpc>
                <a:spcPct val="107000"/>
              </a:lnSpc>
              <a:spcBef>
                <a:spcPts val="0"/>
              </a:spcBef>
              <a:spcAft>
                <a:spcPts val="800"/>
              </a:spcAft>
            </a:pPr>
            <a:r>
              <a:rPr lang="en-US" sz="2400" b="1"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24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 </a:t>
            </a:r>
          </a:p>
          <a:p>
            <a:pPr marL="0" marR="0">
              <a:lnSpc>
                <a:spcPct val="107000"/>
              </a:lnSpc>
              <a:spcBef>
                <a:spcPts val="0"/>
              </a:spcBef>
              <a:spcAft>
                <a:spcPts val="800"/>
              </a:spcAft>
            </a:pPr>
            <a:r>
              <a:rPr lang="en-US" sz="18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Team:</a:t>
            </a:r>
            <a:endParaRPr lang="en-US" sz="1800">
              <a:solidFill>
                <a:schemeClr val="tx1">
                  <a:lumMod val="65000"/>
                  <a:lumOff val="35000"/>
                </a:schemeClr>
              </a:solidFill>
            </a:endParaRPr>
          </a:p>
        </p:txBody>
      </p:sp>
      <p:sp>
        <p:nvSpPr>
          <p:cNvPr id="8" name="TextBox 7">
            <a:extLst>
              <a:ext uri="{FF2B5EF4-FFF2-40B4-BE49-F238E27FC236}">
                <a16:creationId xmlns:a16="http://schemas.microsoft.com/office/drawing/2014/main" id="{7882100E-E6B4-DFAF-5780-283C3515823B}"/>
              </a:ext>
            </a:extLst>
          </p:cNvPr>
          <p:cNvSpPr txBox="1"/>
          <p:nvPr/>
        </p:nvSpPr>
        <p:spPr>
          <a:xfrm>
            <a:off x="3301538" y="601178"/>
            <a:ext cx="4179314" cy="373757"/>
          </a:xfrm>
          <a:prstGeom prst="rect">
            <a:avLst/>
          </a:prstGeom>
          <a:noFill/>
        </p:spPr>
        <p:txBody>
          <a:bodyPr wrap="square" rtlCol="0">
            <a:spAutoFit/>
          </a:bodyPr>
          <a:lstStyle/>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800">
              <a:solidFill>
                <a:schemeClr val="tx1">
                  <a:lumMod val="65000"/>
                  <a:lumOff val="35000"/>
                </a:schemeClr>
              </a:solidFill>
            </a:endParaRPr>
          </a:p>
        </p:txBody>
      </p:sp>
      <p:sp>
        <p:nvSpPr>
          <p:cNvPr id="13" name="TextBox 12">
            <a:extLst>
              <a:ext uri="{FF2B5EF4-FFF2-40B4-BE49-F238E27FC236}">
                <a16:creationId xmlns:a16="http://schemas.microsoft.com/office/drawing/2014/main" id="{8B81F8EF-5E05-C06C-099D-6C722097591F}"/>
              </a:ext>
            </a:extLst>
          </p:cNvPr>
          <p:cNvSpPr txBox="1">
            <a:spLocks noGrp="1" noRot="1" noChangeAspect="1" noMove="1" noResize="1" noEditPoints="1" noAdjustHandles="1" noChangeArrowheads="1" noChangeShapeType="1"/>
          </p:cNvSpPr>
          <p:nvPr/>
        </p:nvSpPr>
        <p:spPr>
          <a:xfrm>
            <a:off x="126500" y="4023284"/>
            <a:ext cx="7645900" cy="1635063"/>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2.     Using complete sentences, tell me what your sprint goal was, did you meet that goal this sprint, and why you did or did not meet that goal:</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BF0CE725-0BB1-E8AA-AD25-5FD584B67775}"/>
              </a:ext>
            </a:extLst>
          </p:cNvPr>
          <p:cNvSpPr txBox="1"/>
          <p:nvPr/>
        </p:nvSpPr>
        <p:spPr>
          <a:xfrm>
            <a:off x="1133062" y="602975"/>
            <a:ext cx="210046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a:t>
            </a:r>
          </a:p>
        </p:txBody>
      </p:sp>
      <p:sp>
        <p:nvSpPr>
          <p:cNvPr id="15" name="TextBox 14">
            <a:extLst>
              <a:ext uri="{FF2B5EF4-FFF2-40B4-BE49-F238E27FC236}">
                <a16:creationId xmlns:a16="http://schemas.microsoft.com/office/drawing/2014/main" id="{0FC259D4-B6B3-65BE-2D13-7EF1F7D0E2FB}"/>
              </a:ext>
            </a:extLst>
          </p:cNvPr>
          <p:cNvSpPr txBox="1"/>
          <p:nvPr/>
        </p:nvSpPr>
        <p:spPr>
          <a:xfrm>
            <a:off x="914400" y="1106558"/>
            <a:ext cx="23058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2300" b="1" err="1">
                <a:latin typeface="Roboto"/>
                <a:ea typeface="Roboto"/>
                <a:cs typeface="Roboto"/>
              </a:rPr>
              <a:t>TyDoMaL</a:t>
            </a:r>
            <a:endParaRPr lang="en-US" sz="2300" err="1">
              <a:latin typeface="Roboto"/>
              <a:ea typeface="Roboto"/>
              <a:cs typeface="Roboto"/>
            </a:endParaRPr>
          </a:p>
        </p:txBody>
      </p:sp>
      <p:sp>
        <p:nvSpPr>
          <p:cNvPr id="16" name="TextBox 15">
            <a:extLst>
              <a:ext uri="{FF2B5EF4-FFF2-40B4-BE49-F238E27FC236}">
                <a16:creationId xmlns:a16="http://schemas.microsoft.com/office/drawing/2014/main" id="{52167D57-39B6-7104-82FF-773848693CEF}"/>
              </a:ext>
            </a:extLst>
          </p:cNvPr>
          <p:cNvSpPr txBox="1"/>
          <p:nvPr/>
        </p:nvSpPr>
        <p:spPr>
          <a:xfrm>
            <a:off x="3412437" y="947532"/>
            <a:ext cx="3955772" cy="602972"/>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62500" lnSpcReduction="20000"/>
          </a:bodyPr>
          <a:lstStyle/>
          <a:p>
            <a:r>
              <a:rPr lang="en-US" sz="1600"/>
              <a:t>Alice Schutt</a:t>
            </a:r>
          </a:p>
          <a:p>
            <a:r>
              <a:rPr lang="en-US" sz="1600"/>
              <a:t>Dontae Brown</a:t>
            </a:r>
          </a:p>
          <a:p>
            <a:r>
              <a:rPr lang="en-US" sz="1600"/>
              <a:t>Tyler Painter</a:t>
            </a:r>
          </a:p>
          <a:p>
            <a:r>
              <a:rPr lang="en-US" sz="1600"/>
              <a:t>Marco Banuelos</a:t>
            </a:r>
          </a:p>
        </p:txBody>
      </p:sp>
      <p:sp>
        <p:nvSpPr>
          <p:cNvPr id="6" name="TextBox 5">
            <a:extLst>
              <a:ext uri="{FF2B5EF4-FFF2-40B4-BE49-F238E27FC236}">
                <a16:creationId xmlns:a16="http://schemas.microsoft.com/office/drawing/2014/main" id="{AC605F25-0FC2-3C77-2457-05FEE5202288}"/>
              </a:ext>
            </a:extLst>
          </p:cNvPr>
          <p:cNvSpPr txBox="1"/>
          <p:nvPr/>
        </p:nvSpPr>
        <p:spPr>
          <a:xfrm>
            <a:off x="198784" y="4647586"/>
            <a:ext cx="7209182" cy="148424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sprint goal was to get a strafe code done, to build and test the outtake mechanism and maybe start the autonomous. During this sprint we did not meet the sprint goal because the autonomous was not started. We did, however, build and test the outtake as well as completed the strafe code.</a:t>
            </a:r>
          </a:p>
          <a:p>
            <a:endParaRPr lang="en-US"/>
          </a:p>
        </p:txBody>
      </p:sp>
      <p:sp>
        <p:nvSpPr>
          <p:cNvPr id="5" name="TextBox 4">
            <a:extLst>
              <a:ext uri="{FF2B5EF4-FFF2-40B4-BE49-F238E27FC236}">
                <a16:creationId xmlns:a16="http://schemas.microsoft.com/office/drawing/2014/main" id="{08368B54-369A-0E0D-6153-839DC59A2FAE}"/>
              </a:ext>
            </a:extLst>
          </p:cNvPr>
          <p:cNvSpPr txBox="1"/>
          <p:nvPr/>
        </p:nvSpPr>
        <p:spPr>
          <a:xfrm>
            <a:off x="198784" y="2279373"/>
            <a:ext cx="7209182" cy="172278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During this sprint we completed building the outtake and did an initial test completing the product backlog item of creating the top half of the robot. We also moved the brain and battery to more secure and accessible locations.</a:t>
            </a:r>
          </a:p>
        </p:txBody>
      </p:sp>
      <p:sp>
        <p:nvSpPr>
          <p:cNvPr id="12" name="TextBox 11">
            <a:extLst>
              <a:ext uri="{FF2B5EF4-FFF2-40B4-BE49-F238E27FC236}">
                <a16:creationId xmlns:a16="http://schemas.microsoft.com/office/drawing/2014/main" id="{342D8A8F-3084-0847-B259-E621F18390FC}"/>
              </a:ext>
            </a:extLst>
          </p:cNvPr>
          <p:cNvSpPr txBox="1"/>
          <p:nvPr/>
        </p:nvSpPr>
        <p:spPr>
          <a:xfrm>
            <a:off x="212036" y="6705600"/>
            <a:ext cx="7209182" cy="23058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need to move back coding the autonomous as the highest priority.</a:t>
            </a:r>
          </a:p>
        </p:txBody>
      </p:sp>
      <p:sp>
        <p:nvSpPr>
          <p:cNvPr id="18" name="TextBox 17">
            <a:extLst>
              <a:ext uri="{FF2B5EF4-FFF2-40B4-BE49-F238E27FC236}">
                <a16:creationId xmlns:a16="http://schemas.microsoft.com/office/drawing/2014/main" id="{06BF0441-9074-2759-EA29-37D393672229}"/>
              </a:ext>
            </a:extLst>
          </p:cNvPr>
          <p:cNvSpPr txBox="1"/>
          <p:nvPr/>
        </p:nvSpPr>
        <p:spPr>
          <a:xfrm>
            <a:off x="6493566" y="9448801"/>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27</a:t>
            </a:r>
          </a:p>
        </p:txBody>
      </p:sp>
    </p:spTree>
    <p:extLst>
      <p:ext uri="{BB962C8B-B14F-4D97-AF65-F5344CB8AC3E}">
        <p14:creationId xmlns:p14="http://schemas.microsoft.com/office/powerpoint/2010/main" val="4168916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6801-8049-29E2-DDCF-A0AC567269EE}"/>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E0C426F-BC39-F94D-0921-ADAA461787BA}"/>
              </a:ext>
            </a:extLst>
          </p:cNvPr>
          <p:cNvSpPr>
            <a:spLocks noGrp="1"/>
          </p:cNvSpPr>
          <p:nvPr>
            <p:ph type="subTitle" idx="1"/>
          </p:nvPr>
        </p:nvSpPr>
        <p:spPr/>
        <p:txBody>
          <a:bodyPr/>
          <a:lstStyle/>
          <a:p>
            <a:r>
              <a:rPr lang="en-US"/>
              <a:t>Tyler Dontae, Marco, and Alice</a:t>
            </a:r>
          </a:p>
        </p:txBody>
      </p:sp>
      <p:sp>
        <p:nvSpPr>
          <p:cNvPr id="4" name="Subtitle 3">
            <a:extLst>
              <a:ext uri="{FF2B5EF4-FFF2-40B4-BE49-F238E27FC236}">
                <a16:creationId xmlns:a16="http://schemas.microsoft.com/office/drawing/2014/main" id="{D316DDB6-F67D-CF61-F703-24967D6228C4}"/>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6D44DF72-FC2D-A086-83A1-EF3932D91095}"/>
              </a:ext>
            </a:extLst>
          </p:cNvPr>
          <p:cNvSpPr>
            <a:spLocks noGrp="1"/>
          </p:cNvSpPr>
          <p:nvPr>
            <p:ph type="subTitle" idx="3"/>
          </p:nvPr>
        </p:nvSpPr>
        <p:spPr/>
        <p:txBody>
          <a:bodyPr/>
          <a:lstStyle/>
          <a:p>
            <a:r>
              <a:rPr lang="en-US"/>
              <a:t>30</a:t>
            </a:r>
          </a:p>
        </p:txBody>
      </p:sp>
      <p:sp>
        <p:nvSpPr>
          <p:cNvPr id="7" name="TextBox 6">
            <a:extLst>
              <a:ext uri="{FF2B5EF4-FFF2-40B4-BE49-F238E27FC236}">
                <a16:creationId xmlns:a16="http://schemas.microsoft.com/office/drawing/2014/main" id="{079035C5-C913-F53B-B103-479A15310D66}"/>
              </a:ext>
            </a:extLst>
          </p:cNvPr>
          <p:cNvSpPr txBox="1"/>
          <p:nvPr/>
        </p:nvSpPr>
        <p:spPr>
          <a:xfrm>
            <a:off x="538286" y="293611"/>
            <a:ext cx="641050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Competition reflection</a:t>
            </a:r>
          </a:p>
        </p:txBody>
      </p:sp>
      <p:sp>
        <p:nvSpPr>
          <p:cNvPr id="8" name="TextBox 7">
            <a:extLst>
              <a:ext uri="{FF2B5EF4-FFF2-40B4-BE49-F238E27FC236}">
                <a16:creationId xmlns:a16="http://schemas.microsoft.com/office/drawing/2014/main" id="{6C2D0F0C-DFE9-2C61-5A8C-E9BAE2F82A8D}"/>
              </a:ext>
            </a:extLst>
          </p:cNvPr>
          <p:cNvSpPr txBox="1"/>
          <p:nvPr/>
        </p:nvSpPr>
        <p:spPr>
          <a:xfrm>
            <a:off x="415949" y="1565925"/>
            <a:ext cx="70956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t>Bring license plates</a:t>
            </a:r>
          </a:p>
          <a:p>
            <a:pPr marL="285750" indent="-285750">
              <a:buFont typeface="Wingdings"/>
              <a:buChar char="Ø"/>
            </a:pPr>
            <a:r>
              <a:rPr lang="en-US"/>
              <a:t>Get to matches on time</a:t>
            </a:r>
          </a:p>
          <a:p>
            <a:pPr marL="285750" indent="-285750">
              <a:buFont typeface="Wingdings"/>
              <a:buChar char="Ø"/>
            </a:pPr>
            <a:r>
              <a:rPr lang="en-US"/>
              <a:t>Make time for skills</a:t>
            </a:r>
          </a:p>
          <a:p>
            <a:pPr marL="285750" indent="-285750">
              <a:buFont typeface="Wingdings"/>
              <a:buChar char="Ø"/>
            </a:pPr>
            <a:r>
              <a:rPr lang="en-US"/>
              <a:t>Upload code in right spot</a:t>
            </a:r>
          </a:p>
          <a:p>
            <a:pPr marL="285750" indent="-285750">
              <a:buFont typeface="Wingdings"/>
              <a:buChar char="Ø"/>
            </a:pPr>
            <a:r>
              <a:rPr lang="en-US"/>
              <a:t>Test when possible </a:t>
            </a:r>
          </a:p>
          <a:p>
            <a:pPr marL="285750" indent="-285750">
              <a:buFont typeface="Wingdings"/>
              <a:buChar char="Ø"/>
            </a:pPr>
            <a:r>
              <a:rPr lang="en-US"/>
              <a:t>Organize matches</a:t>
            </a:r>
          </a:p>
          <a:p>
            <a:pPr marL="285750" indent="-285750">
              <a:buFont typeface="Wingdings"/>
              <a:buChar char="Ø"/>
            </a:pPr>
            <a:r>
              <a:rPr lang="en-US"/>
              <a:t>Organize interview </a:t>
            </a:r>
          </a:p>
          <a:p>
            <a:pPr marL="285750" indent="-285750">
              <a:buFont typeface="Wingdings"/>
              <a:buChar char="Ø"/>
            </a:pPr>
            <a:r>
              <a:rPr lang="en-US"/>
              <a:t>Be on time </a:t>
            </a:r>
          </a:p>
          <a:p>
            <a:pPr marL="285750" indent="-285750">
              <a:buFont typeface="Wingdings"/>
              <a:buChar char="Ø"/>
            </a:pPr>
            <a:r>
              <a:rPr lang="en-US"/>
              <a:t>Communication between team</a:t>
            </a:r>
          </a:p>
          <a:p>
            <a:pPr marL="285750" indent="-285750">
              <a:buFont typeface="Wingdings"/>
              <a:buChar char="Ø"/>
            </a:pPr>
            <a:r>
              <a:rPr lang="en-US"/>
              <a:t>Be ready for inspection</a:t>
            </a:r>
          </a:p>
          <a:p>
            <a:pPr marL="285750" indent="-285750">
              <a:buFont typeface="Wingdings"/>
              <a:buChar char="Ø"/>
            </a:pPr>
            <a:r>
              <a:rPr lang="en-US"/>
              <a:t>Communicate more with alliance partners </a:t>
            </a:r>
          </a:p>
          <a:p>
            <a:pPr marL="285750" indent="-285750">
              <a:buFont typeface="Wingdings"/>
              <a:buChar char="Ø"/>
            </a:pPr>
            <a:r>
              <a:rPr lang="en-US"/>
              <a:t>Ask questions </a:t>
            </a:r>
          </a:p>
          <a:p>
            <a:pPr marL="285750" indent="-285750">
              <a:buFont typeface="Wingdings"/>
              <a:buChar char="Ø"/>
            </a:pPr>
            <a:endParaRPr lang="en-US"/>
          </a:p>
          <a:p>
            <a:pPr marL="285750" indent="-285750">
              <a:buFont typeface="Wingdings"/>
              <a:buChar char="Ø"/>
            </a:pPr>
            <a:r>
              <a:rPr lang="en-US"/>
              <a:t>Intake that can bring balls in from loader </a:t>
            </a:r>
          </a:p>
          <a:p>
            <a:pPr marL="285750" indent="-285750">
              <a:buFont typeface="Wingdings"/>
              <a:buChar char="Ø"/>
            </a:pPr>
            <a:r>
              <a:rPr lang="en-US"/>
              <a:t>Outtake that can allow for better scoring </a:t>
            </a:r>
          </a:p>
          <a:p>
            <a:pPr marL="285750" indent="-285750">
              <a:buFont typeface="Wingdings"/>
              <a:buChar char="Ø"/>
            </a:pPr>
            <a:r>
              <a:rPr lang="en-US"/>
              <a:t>Fix the ramp at end and start of conveyor</a:t>
            </a:r>
          </a:p>
          <a:p>
            <a:pPr marL="285750" indent="-285750">
              <a:buFont typeface="Wingdings"/>
              <a:buChar char="Ø"/>
            </a:pPr>
            <a:endParaRPr lang="en-US"/>
          </a:p>
          <a:p>
            <a:pPr marL="285750" indent="-285750">
              <a:buFont typeface="Wingdings"/>
              <a:buChar char="Ø"/>
            </a:pPr>
            <a:endParaRPr lang="en-US"/>
          </a:p>
        </p:txBody>
      </p:sp>
    </p:spTree>
    <p:extLst>
      <p:ext uri="{BB962C8B-B14F-4D97-AF65-F5344CB8AC3E}">
        <p14:creationId xmlns:p14="http://schemas.microsoft.com/office/powerpoint/2010/main" val="3918355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1571973A-3096-01D5-1DB3-F8446A0745B9}"/>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0A8E1720-5ACD-39B8-45E3-885984569F45}"/>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751EBBFB-9876-9CC3-BAB0-157FFAC247AE}"/>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808ECFEE-D2B3-800B-F872-79008BA94DEF}"/>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0A2472EB-74E7-CBE6-6EBC-19EE3090649F}"/>
              </a:ext>
            </a:extLst>
          </p:cNvPr>
          <p:cNvSpPr>
            <a:spLocks noGrp="1"/>
          </p:cNvSpPr>
          <p:nvPr>
            <p:ph type="subTitle" idx="3"/>
          </p:nvPr>
        </p:nvSpPr>
        <p:spPr/>
        <p:txBody>
          <a:bodyPr/>
          <a:lstStyle/>
          <a:p>
            <a:r>
              <a:rPr lang="en-US"/>
              <a:t>31</a:t>
            </a:r>
          </a:p>
        </p:txBody>
      </p:sp>
      <p:graphicFrame>
        <p:nvGraphicFramePr>
          <p:cNvPr id="5" name="Table 4">
            <a:extLst>
              <a:ext uri="{FF2B5EF4-FFF2-40B4-BE49-F238E27FC236}">
                <a16:creationId xmlns:a16="http://schemas.microsoft.com/office/drawing/2014/main" id="{C6DC0F62-8F1E-8E5F-1D69-18B019945491}"/>
              </a:ext>
            </a:extLst>
          </p:cNvPr>
          <p:cNvGraphicFramePr>
            <a:graphicFrameLocks noGrp="1"/>
          </p:cNvGraphicFramePr>
          <p:nvPr>
            <p:extLst>
              <p:ext uri="{D42A27DB-BD31-4B8C-83A1-F6EECF244321}">
                <p14:modId xmlns:p14="http://schemas.microsoft.com/office/powerpoint/2010/main" val="2500457776"/>
              </p:ext>
            </p:extLst>
          </p:nvPr>
        </p:nvGraphicFramePr>
        <p:xfrm>
          <a:off x="249577" y="1171220"/>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We did a competition reflection</a:t>
                      </a:r>
                    </a:p>
                    <a:p>
                      <a:r>
                        <a:rPr lang="en-US"/>
                        <a:t>What will each team member do today?</a:t>
                      </a:r>
                    </a:p>
                    <a:p>
                      <a:r>
                        <a:rPr lang="en-US"/>
                        <a:t>Sprint plan</a:t>
                      </a:r>
                    </a:p>
                    <a:p>
                      <a:r>
                        <a:rPr lang="en-US"/>
                        <a:t>What problems are holding the team back?</a:t>
                      </a:r>
                    </a:p>
                    <a:p>
                      <a:r>
                        <a:rPr lang="en-US" b="1" i="1" u="sng">
                          <a:solidFill>
                            <a:schemeClr val="accent3">
                              <a:lumMod val="75000"/>
                            </a:schemeClr>
                          </a:solidFill>
                        </a:rPr>
                        <a:t>Dontea not being here</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We did the sprint plan</a:t>
                      </a:r>
                    </a:p>
                    <a:p>
                      <a:r>
                        <a:rPr lang="en-US"/>
                        <a:t>What will each team member do today?</a:t>
                      </a:r>
                    </a:p>
                    <a:p>
                      <a:r>
                        <a:rPr lang="en-US"/>
                        <a:t>AS, and DB are coding and TP will drive</a:t>
                      </a:r>
                    </a:p>
                    <a:p>
                      <a:r>
                        <a:rPr lang="en-US"/>
                        <a:t>What problems are holding the team back?</a:t>
                      </a:r>
                    </a:p>
                    <a:p>
                      <a:r>
                        <a:rPr lang="en-US" b="1" i="1" u="sng">
                          <a:solidFill>
                            <a:schemeClr val="accent3">
                              <a:lumMod val="75000"/>
                            </a:schemeClr>
                          </a:solidFill>
                        </a:rPr>
                        <a:t>We don’t have autonomous code</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TP driven the robot</a:t>
                      </a:r>
                    </a:p>
                    <a:p>
                      <a:r>
                        <a:rPr lang="en-US"/>
                        <a:t>What will each team member do today?</a:t>
                      </a:r>
                    </a:p>
                    <a:p>
                      <a:r>
                        <a:rPr lang="en-US"/>
                        <a:t>Fix intake DB will plan </a:t>
                      </a:r>
                    </a:p>
                    <a:p>
                      <a:r>
                        <a:rPr lang="en-US"/>
                        <a:t>What problems are holding the team back?</a:t>
                      </a:r>
                    </a:p>
                    <a:p>
                      <a:r>
                        <a:rPr lang="en-US" b="1" i="1" u="sng">
                          <a:solidFill>
                            <a:schemeClr val="accent3">
                              <a:lumMod val="75000"/>
                            </a:schemeClr>
                          </a:solidFill>
                        </a:rPr>
                        <a:t>Intake cannot take balls out of loader</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C666FE73-8414-9707-51BE-E3E9CEA11FAF}"/>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11/03/2025</a:t>
            </a:r>
          </a:p>
        </p:txBody>
      </p:sp>
    </p:spTree>
    <p:extLst>
      <p:ext uri="{BB962C8B-B14F-4D97-AF65-F5344CB8AC3E}">
        <p14:creationId xmlns:p14="http://schemas.microsoft.com/office/powerpoint/2010/main" val="3765413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a:extLst>
            <a:ext uri="{FF2B5EF4-FFF2-40B4-BE49-F238E27FC236}">
              <a16:creationId xmlns:a16="http://schemas.microsoft.com/office/drawing/2014/main" id="{001CFE1D-7E2C-84A0-DC77-036F7D623D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2E986E-2EF3-61C1-2653-089C7681A73B}"/>
              </a:ext>
            </a:extLst>
          </p:cNvPr>
          <p:cNvSpPr txBox="1"/>
          <p:nvPr/>
        </p:nvSpPr>
        <p:spPr>
          <a:xfrm>
            <a:off x="123669" y="1233481"/>
            <a:ext cx="7483125" cy="636008"/>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b="1" kern="100">
                <a:effectLst/>
                <a:latin typeface="Calibri" panose="020F0502020204030204" pitchFamily="34" charset="0"/>
                <a:ea typeface="Calibri" panose="020F0502020204030204" pitchFamily="34" charset="0"/>
                <a:cs typeface="Times New Roman" panose="02020603050405020304" pitchFamily="18" charset="0"/>
              </a:rPr>
              <a:t>Product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(at the start of this sprint, what is your product backlog):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B985B90-CC09-B96D-A5C2-8E97FB30FB74}"/>
              </a:ext>
            </a:extLst>
          </p:cNvPr>
          <p:cNvSpPr txBox="1"/>
          <p:nvPr/>
        </p:nvSpPr>
        <p:spPr>
          <a:xfrm>
            <a:off x="3356175" y="607508"/>
            <a:ext cx="3734873" cy="342466"/>
          </a:xfrm>
          <a:prstGeom prst="rect">
            <a:avLst/>
          </a:prstGeom>
          <a:noFill/>
        </p:spPr>
        <p:txBody>
          <a:bodyPr wrap="square" rtlCol="0">
            <a:spAutoFit/>
          </a:bodyPr>
          <a:lstStyle/>
          <a:p>
            <a:pPr marL="0" marR="0">
              <a:lnSpc>
                <a:spcPct val="107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600">
              <a:solidFill>
                <a:schemeClr val="tx1">
                  <a:lumMod val="65000"/>
                  <a:lumOff val="35000"/>
                </a:schemeClr>
              </a:solidFill>
            </a:endParaRPr>
          </a:p>
        </p:txBody>
      </p:sp>
      <p:sp>
        <p:nvSpPr>
          <p:cNvPr id="8" name="TextBox 7">
            <a:extLst>
              <a:ext uri="{FF2B5EF4-FFF2-40B4-BE49-F238E27FC236}">
                <a16:creationId xmlns:a16="http://schemas.microsoft.com/office/drawing/2014/main" id="{285A839C-579D-6009-25BA-55E735B928FD}"/>
              </a:ext>
            </a:extLst>
          </p:cNvPr>
          <p:cNvSpPr txBox="1"/>
          <p:nvPr/>
        </p:nvSpPr>
        <p:spPr>
          <a:xfrm>
            <a:off x="225286" y="4200939"/>
            <a:ext cx="7142923" cy="7520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would like to finish the coding and fix the intake and output.</a:t>
            </a:r>
          </a:p>
        </p:txBody>
      </p:sp>
      <p:sp>
        <p:nvSpPr>
          <p:cNvPr id="9" name="TextBox 8">
            <a:extLst>
              <a:ext uri="{FF2B5EF4-FFF2-40B4-BE49-F238E27FC236}">
                <a16:creationId xmlns:a16="http://schemas.microsoft.com/office/drawing/2014/main" id="{3699A491-9556-18E1-4A52-2DA8BCBF9BFC}"/>
              </a:ext>
            </a:extLst>
          </p:cNvPr>
          <p:cNvSpPr txBox="1"/>
          <p:nvPr/>
        </p:nvSpPr>
        <p:spPr>
          <a:xfrm>
            <a:off x="231912" y="1871868"/>
            <a:ext cx="7142923" cy="19812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            Coding</a:t>
            </a:r>
          </a:p>
          <a:p>
            <a:r>
              <a:rPr lang="en-US"/>
              <a:t>Autonomous</a:t>
            </a:r>
          </a:p>
          <a:p>
            <a:r>
              <a:rPr lang="en-US"/>
              <a:t>Skills Autonomous</a:t>
            </a:r>
          </a:p>
          <a:p>
            <a:r>
              <a:rPr lang="en-US"/>
              <a:t>            Build</a:t>
            </a:r>
          </a:p>
          <a:p>
            <a:r>
              <a:rPr lang="en-US"/>
              <a:t>Work on consistency of output and intake</a:t>
            </a:r>
          </a:p>
        </p:txBody>
      </p:sp>
      <p:sp>
        <p:nvSpPr>
          <p:cNvPr id="10" name="TextBox 9">
            <a:extLst>
              <a:ext uri="{FF2B5EF4-FFF2-40B4-BE49-F238E27FC236}">
                <a16:creationId xmlns:a16="http://schemas.microsoft.com/office/drawing/2014/main" id="{8046FF05-F003-7274-CACD-729D798D75F5}"/>
              </a:ext>
            </a:extLst>
          </p:cNvPr>
          <p:cNvSpPr txBox="1"/>
          <p:nvPr/>
        </p:nvSpPr>
        <p:spPr>
          <a:xfrm>
            <a:off x="123135" y="101600"/>
            <a:ext cx="6950765" cy="1692771"/>
          </a:xfrm>
          <a:prstGeom prst="rect">
            <a:avLst/>
          </a:prstGeom>
          <a:noFill/>
        </p:spPr>
        <p:txBody>
          <a:bodyPr wrap="square" numCol="1">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Plan (Sprint backlog and burndown)</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B6B037A-E605-9700-B80C-471E77C6A415}"/>
              </a:ext>
            </a:extLst>
          </p:cNvPr>
          <p:cNvSpPr txBox="1"/>
          <p:nvPr/>
        </p:nvSpPr>
        <p:spPr>
          <a:xfrm>
            <a:off x="1013793" y="616226"/>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4</a:t>
            </a:r>
          </a:p>
        </p:txBody>
      </p:sp>
      <p:sp>
        <p:nvSpPr>
          <p:cNvPr id="12" name="TextBox 11">
            <a:extLst>
              <a:ext uri="{FF2B5EF4-FFF2-40B4-BE49-F238E27FC236}">
                <a16:creationId xmlns:a16="http://schemas.microsoft.com/office/drawing/2014/main" id="{4408BC2F-B576-EDA3-F66F-3CB7D5954621}"/>
              </a:ext>
            </a:extLst>
          </p:cNvPr>
          <p:cNvSpPr txBox="1"/>
          <p:nvPr/>
        </p:nvSpPr>
        <p:spPr>
          <a:xfrm>
            <a:off x="852804" y="1049867"/>
            <a:ext cx="241852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err="1"/>
              <a:t>TyDoMaL</a:t>
            </a:r>
          </a:p>
        </p:txBody>
      </p:sp>
      <p:sp>
        <p:nvSpPr>
          <p:cNvPr id="13" name="TextBox 12">
            <a:extLst>
              <a:ext uri="{FF2B5EF4-FFF2-40B4-BE49-F238E27FC236}">
                <a16:creationId xmlns:a16="http://schemas.microsoft.com/office/drawing/2014/main" id="{096C6805-AEA2-6761-2884-537DCB05A69B}"/>
              </a:ext>
            </a:extLst>
          </p:cNvPr>
          <p:cNvSpPr txBox="1"/>
          <p:nvPr/>
        </p:nvSpPr>
        <p:spPr>
          <a:xfrm>
            <a:off x="3478697" y="947529"/>
            <a:ext cx="3902763" cy="496957"/>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Tyler, Alice, Marco, Dontea </a:t>
            </a:r>
          </a:p>
        </p:txBody>
      </p:sp>
      <p:sp>
        <p:nvSpPr>
          <p:cNvPr id="14" name="Google Shape;227;p28">
            <a:extLst>
              <a:ext uri="{FF2B5EF4-FFF2-40B4-BE49-F238E27FC236}">
                <a16:creationId xmlns:a16="http://schemas.microsoft.com/office/drawing/2014/main" id="{B951DE26-8CAB-386C-731D-B9F5497A5A21}"/>
              </a:ext>
            </a:extLst>
          </p:cNvPr>
          <p:cNvSpPr txBox="1">
            <a:spLocks noChangeAspect="1"/>
          </p:cNvSpPr>
          <p:nvPr/>
        </p:nvSpPr>
        <p:spPr>
          <a:xfrm>
            <a:off x="5936974"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Page:</a:t>
            </a:r>
          </a:p>
        </p:txBody>
      </p:sp>
      <p:sp>
        <p:nvSpPr>
          <p:cNvPr id="15" name="TextBox 14">
            <a:extLst>
              <a:ext uri="{FF2B5EF4-FFF2-40B4-BE49-F238E27FC236}">
                <a16:creationId xmlns:a16="http://schemas.microsoft.com/office/drawing/2014/main" id="{81B61890-9D48-59C9-E6D0-15B6D1170C74}"/>
              </a:ext>
            </a:extLst>
          </p:cNvPr>
          <p:cNvSpPr txBox="1"/>
          <p:nvPr/>
        </p:nvSpPr>
        <p:spPr>
          <a:xfrm>
            <a:off x="6480866" y="9639852"/>
            <a:ext cx="934278" cy="3246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lnSpcReduction="10000"/>
          </a:bodyPr>
          <a:lstStyle/>
          <a:p>
            <a:r>
              <a:rPr lang="en-US" sz="1600"/>
              <a:t>32</a:t>
            </a:r>
          </a:p>
        </p:txBody>
      </p:sp>
      <p:sp>
        <p:nvSpPr>
          <p:cNvPr id="4" name="TextBox 3">
            <a:extLst>
              <a:ext uri="{FF2B5EF4-FFF2-40B4-BE49-F238E27FC236}">
                <a16:creationId xmlns:a16="http://schemas.microsoft.com/office/drawing/2014/main" id="{78F73117-EF2E-5617-9815-9A208CAE2E24}"/>
              </a:ext>
            </a:extLst>
          </p:cNvPr>
          <p:cNvSpPr txBox="1"/>
          <p:nvPr/>
        </p:nvSpPr>
        <p:spPr>
          <a:xfrm>
            <a:off x="143845" y="3898900"/>
            <a:ext cx="5914055"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Sprint Goal </a:t>
            </a:r>
            <a:r>
              <a:rPr lang="en-US" kern="100">
                <a:effectLst/>
                <a:latin typeface="Calibri" panose="020F0502020204030204" pitchFamily="34" charset="0"/>
                <a:ea typeface="Calibri" panose="020F0502020204030204" pitchFamily="34" charset="0"/>
                <a:cs typeface="Times New Roman" panose="02020603050405020304" pitchFamily="18" charset="0"/>
              </a:rPr>
              <a:t>(write in full sentences what concise goal you have for the sprint):</a:t>
            </a:r>
          </a:p>
          <a:p>
            <a:endParaRPr lang="en-US"/>
          </a:p>
        </p:txBody>
      </p:sp>
      <p:sp>
        <p:nvSpPr>
          <p:cNvPr id="6" name="TextBox 5">
            <a:extLst>
              <a:ext uri="{FF2B5EF4-FFF2-40B4-BE49-F238E27FC236}">
                <a16:creationId xmlns:a16="http://schemas.microsoft.com/office/drawing/2014/main" id="{F0CB6742-94BD-7236-3FD5-C0763863DF2F}"/>
              </a:ext>
            </a:extLst>
          </p:cNvPr>
          <p:cNvSpPr txBox="1"/>
          <p:nvPr/>
        </p:nvSpPr>
        <p:spPr>
          <a:xfrm>
            <a:off x="165100" y="5092700"/>
            <a:ext cx="7302499" cy="1272143"/>
          </a:xfrm>
          <a:prstGeom prst="rect">
            <a:avLst/>
          </a:prstGeom>
          <a:noFill/>
        </p:spPr>
        <p:txBody>
          <a:bodyPr wrap="square" rtlCol="0">
            <a:spAutoFit/>
          </a:bodyPr>
          <a:lstStyle/>
          <a:p>
            <a:pPr marL="0" marR="0">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Sprint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 Burndown (Break product backlog items into sprint backlog items) </a:t>
            </a:r>
          </a:p>
          <a:p>
            <a:pPr marL="0" marR="0">
              <a:lnSpc>
                <a:spcPct val="150000"/>
              </a:lnSpc>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Remember to INDENT sprint backlog items</a:t>
            </a:r>
            <a:r>
              <a:rPr lang="en-US" kern="10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50000"/>
              </a:lnSpc>
              <a:spcBef>
                <a:spcPts val="0"/>
              </a:spcBef>
              <a:spcAft>
                <a:spcPts val="800"/>
              </a:spcAft>
            </a:pPr>
            <a:r>
              <a:rPr lang="en-US" u="sng" kern="100">
                <a:effectLst/>
                <a:latin typeface="Calibri" panose="020F0502020204030204" pitchFamily="34" charset="0"/>
                <a:ea typeface="Calibri" panose="020F0502020204030204" pitchFamily="34" charset="0"/>
                <a:cs typeface="Times New Roman" panose="02020603050405020304" pitchFamily="18" charset="0"/>
              </a:rPr>
              <a:t>Task </a:t>
            </a:r>
            <a:r>
              <a:rPr lang="en-US" kern="100">
                <a:effectLst/>
                <a:latin typeface="Calibri" panose="020F0502020204030204" pitchFamily="34" charset="0"/>
                <a:ea typeface="Calibri" panose="020F0502020204030204" pitchFamily="34" charset="0"/>
                <a:cs typeface="Times New Roman" panose="02020603050405020304" pitchFamily="18" charset="0"/>
              </a:rPr>
              <a:t>                                                                                                           </a:t>
            </a:r>
            <a:r>
              <a:rPr lang="en-US" u="sng" kern="100">
                <a:effectLst/>
                <a:latin typeface="Calibri" panose="020F0502020204030204" pitchFamily="34" charset="0"/>
                <a:ea typeface="Calibri" panose="020F0502020204030204" pitchFamily="34" charset="0"/>
                <a:cs typeface="Times New Roman" panose="02020603050405020304" pitchFamily="18" charset="0"/>
              </a:rPr>
              <a:t>Date and name of who worked on:</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graphicFrame>
        <p:nvGraphicFramePr>
          <p:cNvPr id="2" name="Table 1">
            <a:extLst>
              <a:ext uri="{FF2B5EF4-FFF2-40B4-BE49-F238E27FC236}">
                <a16:creationId xmlns:a16="http://schemas.microsoft.com/office/drawing/2014/main" id="{5BD50B01-F4CA-F045-311B-45D2C64E6FDA}"/>
              </a:ext>
            </a:extLst>
          </p:cNvPr>
          <p:cNvGraphicFramePr>
            <a:graphicFrameLocks/>
          </p:cNvGraphicFramePr>
          <p:nvPr>
            <p:extLst>
              <p:ext uri="{D42A27DB-BD31-4B8C-83A1-F6EECF244321}">
                <p14:modId xmlns:p14="http://schemas.microsoft.com/office/powerpoint/2010/main" val="3224804012"/>
              </p:ext>
            </p:extLst>
          </p:nvPr>
        </p:nvGraphicFramePr>
        <p:xfrm>
          <a:off x="195470" y="5952159"/>
          <a:ext cx="7239000" cy="3622040"/>
        </p:xfrm>
        <a:graphic>
          <a:graphicData uri="http://schemas.openxmlformats.org/drawingml/2006/table">
            <a:tbl>
              <a:tblPr firstRow="1" bandRow="1">
                <a:tableStyleId>{D27102A9-8310-4765-A935-A1911B00CA55}</a:tableStyleId>
              </a:tblPr>
              <a:tblGrid>
                <a:gridCol w="4757530">
                  <a:extLst>
                    <a:ext uri="{9D8B030D-6E8A-4147-A177-3AD203B41FA5}">
                      <a16:colId xmlns:a16="http://schemas.microsoft.com/office/drawing/2014/main" val="1547059647"/>
                    </a:ext>
                  </a:extLst>
                </a:gridCol>
                <a:gridCol w="2481470">
                  <a:extLst>
                    <a:ext uri="{9D8B030D-6E8A-4147-A177-3AD203B41FA5}">
                      <a16:colId xmlns:a16="http://schemas.microsoft.com/office/drawing/2014/main" val="2633689648"/>
                    </a:ext>
                  </a:extLst>
                </a:gridCol>
              </a:tblGrid>
              <a:tr h="223906">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938244"/>
                  </a:ext>
                </a:extLst>
              </a:tr>
              <a:tr h="234950">
                <a:tc>
                  <a:txBody>
                    <a:bodyPr/>
                    <a:lstStyle/>
                    <a:p>
                      <a:pPr marL="0" indent="0">
                        <a:buFont typeface="Arial" panose="020B0604020202020204" pitchFamily="34" charset="0"/>
                        <a:buNone/>
                      </a:pPr>
                      <a:r>
                        <a:rPr lang="en-US" sz="1000"/>
                        <a:t>Coding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66260"/>
                  </a:ext>
                </a:extLst>
              </a:tr>
              <a:tr h="234950">
                <a:tc>
                  <a:txBody>
                    <a:bodyPr/>
                    <a:lstStyle/>
                    <a:p>
                      <a:pPr marL="0" indent="0">
                        <a:buFont typeface="Arial" panose="020B0604020202020204" pitchFamily="34" charset="0"/>
                        <a:buNone/>
                      </a:pPr>
                      <a:r>
                        <a:rPr lang="en-US" sz="1000"/>
                        <a:t>            Match Autonomous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292605"/>
                  </a:ext>
                </a:extLst>
              </a:tr>
              <a:tr h="234950">
                <a:tc>
                  <a:txBody>
                    <a:bodyPr/>
                    <a:lstStyle/>
                    <a:p>
                      <a:pPr marL="0" lvl="0" indent="0">
                        <a:buNone/>
                      </a:pPr>
                      <a:r>
                        <a:rPr lang="en-US" sz="1000" b="0" i="0" u="none" strike="noStrike" noProof="0">
                          <a:solidFill>
                            <a:srgbClr val="000000"/>
                          </a:solidFill>
                          <a:latin typeface="Arial"/>
                        </a:rPr>
                        <a:t>            Skills Autonomous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365452"/>
                  </a:ext>
                </a:extLst>
              </a:tr>
              <a:tr h="234950">
                <a:tc>
                  <a:txBody>
                    <a:bodyPr/>
                    <a:lstStyle/>
                    <a:p>
                      <a:pPr marL="0" indent="0">
                        <a:buFont typeface="Arial" panose="020B0604020202020204" pitchFamily="34" charset="0"/>
                        <a:buNone/>
                      </a:pPr>
                      <a:r>
                        <a:rPr lang="en-US" sz="1000"/>
                        <a:t>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929562"/>
                  </a:ext>
                </a:extLst>
              </a:tr>
              <a:tr h="234950">
                <a:tc>
                  <a:txBody>
                    <a:bodyPr/>
                    <a:lstStyle/>
                    <a:p>
                      <a:pPr marL="0" indent="0">
                        <a:buFont typeface="Arial" panose="020B0604020202020204" pitchFamily="34" charset="0"/>
                        <a:buNone/>
                      </a:pPr>
                      <a:r>
                        <a:rPr lang="en-US" sz="1000"/>
                        <a:t>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000"/>
                        <a:t>11/12/2025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956942"/>
                  </a:ext>
                </a:extLst>
              </a:tr>
              <a:tr h="234950">
                <a:tc>
                  <a:txBody>
                    <a:bodyPr/>
                    <a:lstStyle/>
                    <a:p>
                      <a:pPr marL="0" indent="0">
                        <a:buFont typeface="Arial" panose="020B0604020202020204" pitchFamily="34" charset="0"/>
                        <a:buNone/>
                      </a:pPr>
                      <a:r>
                        <a:rPr lang="en-US" sz="1000"/>
                        <a:t>             Intake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379601"/>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5536376"/>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324490"/>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571103"/>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4421471"/>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49856"/>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106990"/>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4726547"/>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165374"/>
                  </a:ext>
                </a:extLst>
              </a:tr>
            </a:tbl>
          </a:graphicData>
        </a:graphic>
      </p:graphicFrame>
    </p:spTree>
    <p:extLst>
      <p:ext uri="{BB962C8B-B14F-4D97-AF65-F5344CB8AC3E}">
        <p14:creationId xmlns:p14="http://schemas.microsoft.com/office/powerpoint/2010/main" val="2376250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77FA50F5-65F9-6C7C-6C03-B06BA582AB8D}"/>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349AE90D-C3C2-7150-C7CC-4CE341E75585}"/>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4FBBE743-84EA-D612-D443-13650C827C56}"/>
              </a:ext>
            </a:extLst>
          </p:cNvPr>
          <p:cNvSpPr>
            <a:spLocks noGrp="1"/>
          </p:cNvSpPr>
          <p:nvPr>
            <p:ph type="subTitle" idx="1"/>
          </p:nvPr>
        </p:nvSpPr>
        <p:spPr/>
        <p:txBody>
          <a:bodyPr/>
          <a:lstStyle/>
          <a:p>
            <a:r>
              <a:rPr lang="en-US"/>
              <a:t>Tyler</a:t>
            </a:r>
          </a:p>
        </p:txBody>
      </p:sp>
      <p:sp>
        <p:nvSpPr>
          <p:cNvPr id="3" name="Subtitle 2">
            <a:extLst>
              <a:ext uri="{FF2B5EF4-FFF2-40B4-BE49-F238E27FC236}">
                <a16:creationId xmlns:a16="http://schemas.microsoft.com/office/drawing/2014/main" id="{62E7E619-07CA-CD61-9333-37E9D0D936A9}"/>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8EAE6BBC-392D-285C-1746-62E6F0051A19}"/>
              </a:ext>
            </a:extLst>
          </p:cNvPr>
          <p:cNvSpPr>
            <a:spLocks noGrp="1"/>
          </p:cNvSpPr>
          <p:nvPr>
            <p:ph type="subTitle" idx="3"/>
          </p:nvPr>
        </p:nvSpPr>
        <p:spPr/>
        <p:txBody>
          <a:bodyPr/>
          <a:lstStyle/>
          <a:p>
            <a:r>
              <a:rPr lang="en-US"/>
              <a:t>33</a:t>
            </a:r>
          </a:p>
        </p:txBody>
      </p:sp>
      <p:graphicFrame>
        <p:nvGraphicFramePr>
          <p:cNvPr id="5" name="Table 4">
            <a:extLst>
              <a:ext uri="{FF2B5EF4-FFF2-40B4-BE49-F238E27FC236}">
                <a16:creationId xmlns:a16="http://schemas.microsoft.com/office/drawing/2014/main" id="{0939F12D-A77F-6B74-279B-CA9BED18C3C6}"/>
              </a:ext>
            </a:extLst>
          </p:cNvPr>
          <p:cNvGraphicFramePr>
            <a:graphicFrameLocks noGrp="1"/>
          </p:cNvGraphicFramePr>
          <p:nvPr>
            <p:extLst>
              <p:ext uri="{D42A27DB-BD31-4B8C-83A1-F6EECF244321}">
                <p14:modId xmlns:p14="http://schemas.microsoft.com/office/powerpoint/2010/main" val="3231065454"/>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DB planned</a:t>
                      </a:r>
                    </a:p>
                    <a:p>
                      <a:r>
                        <a:rPr lang="en-US"/>
                        <a:t>What will each team member do today?</a:t>
                      </a:r>
                    </a:p>
                    <a:p>
                      <a:r>
                        <a:rPr lang="en-US"/>
                        <a:t>DB code autonomous</a:t>
                      </a:r>
                    </a:p>
                    <a:p>
                      <a:r>
                        <a:rPr lang="en-US"/>
                        <a:t>What problems are holding the team back?</a:t>
                      </a:r>
                    </a:p>
                    <a:p>
                      <a:r>
                        <a:rPr lang="en-US"/>
                        <a:t>No autonomous</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Figured out how to fix intake</a:t>
                      </a:r>
                    </a:p>
                    <a:p>
                      <a:r>
                        <a:rPr lang="en-US"/>
                        <a:t>What will each team member do today?</a:t>
                      </a:r>
                    </a:p>
                    <a:p>
                      <a:r>
                        <a:rPr lang="en-US"/>
                        <a:t>We will put the big wheels on while DB codes autonomous</a:t>
                      </a:r>
                    </a:p>
                    <a:p>
                      <a:r>
                        <a:rPr lang="en-US"/>
                        <a:t>What problems are holding the team back?</a:t>
                      </a:r>
                    </a:p>
                    <a:p>
                      <a:r>
                        <a:rPr lang="en-US" b="1" i="1" u="sng">
                          <a:solidFill>
                            <a:schemeClr val="accent3">
                              <a:lumMod val="75000"/>
                            </a:schemeClr>
                          </a:solidFill>
                        </a:rPr>
                        <a:t>The intake cannot intake loader</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Started attaching wheels</a:t>
                      </a:r>
                    </a:p>
                    <a:p>
                      <a:r>
                        <a:rPr lang="en-US"/>
                        <a:t>What will each team member do today?</a:t>
                      </a:r>
                    </a:p>
                    <a:p>
                      <a:r>
                        <a:rPr lang="en-US"/>
                        <a:t>DB CODE AL and MB attach wheels to intake</a:t>
                      </a:r>
                    </a:p>
                    <a:p>
                      <a:r>
                        <a:rPr lang="en-US"/>
                        <a:t>What problems are holding the team back?</a:t>
                      </a:r>
                    </a:p>
                    <a:p>
                      <a:r>
                        <a:rPr lang="en-US" b="1" i="1" u="sng">
                          <a:solidFill>
                            <a:schemeClr val="accent3">
                              <a:lumMod val="75000"/>
                            </a:schemeClr>
                          </a:solidFill>
                        </a:rPr>
                        <a:t>No wheels on intake</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Attached wheels on intake</a:t>
                      </a:r>
                    </a:p>
                    <a:p>
                      <a:r>
                        <a:rPr lang="en-US"/>
                        <a:t>What will each team member do today?</a:t>
                      </a:r>
                    </a:p>
                    <a:p>
                      <a:r>
                        <a:rPr lang="en-US"/>
                        <a:t>Testing and driving and fixing rub on wheels</a:t>
                      </a:r>
                    </a:p>
                    <a:p>
                      <a:r>
                        <a:rPr lang="en-US"/>
                        <a:t>What problems are holding the team back?</a:t>
                      </a:r>
                    </a:p>
                    <a:p>
                      <a:r>
                        <a:rPr lang="en-US" b="1" i="1" u="sng">
                          <a:solidFill>
                            <a:schemeClr val="accent3">
                              <a:lumMod val="75000"/>
                            </a:schemeClr>
                          </a:solidFill>
                        </a:rPr>
                        <a:t>The </a:t>
                      </a:r>
                      <a:r>
                        <a:rPr lang="en-US" b="1" i="1" u="sng" err="1">
                          <a:solidFill>
                            <a:schemeClr val="accent3">
                              <a:lumMod val="75000"/>
                            </a:schemeClr>
                          </a:solidFill>
                        </a:rPr>
                        <a:t>straife</a:t>
                      </a:r>
                      <a:r>
                        <a:rPr lang="en-US" b="1" i="1" u="sng">
                          <a:solidFill>
                            <a:schemeClr val="accent3">
                              <a:lumMod val="75000"/>
                            </a:schemeClr>
                          </a:solidFill>
                        </a:rPr>
                        <a:t> is curving</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TP tested</a:t>
                      </a:r>
                    </a:p>
                    <a:p>
                      <a:r>
                        <a:rPr lang="en-US"/>
                        <a:t>What will each team member do today?</a:t>
                      </a:r>
                    </a:p>
                    <a:p>
                      <a:r>
                        <a:rPr lang="en-US"/>
                        <a:t>We will fix the strafe</a:t>
                      </a:r>
                    </a:p>
                    <a:p>
                      <a:r>
                        <a:rPr lang="en-US"/>
                        <a:t>What problems are holding the team back?</a:t>
                      </a:r>
                    </a:p>
                    <a:p>
                      <a:r>
                        <a:rPr lang="en-US" b="1" i="1" u="sng">
                          <a:solidFill>
                            <a:schemeClr val="accent3">
                              <a:lumMod val="75000"/>
                            </a:schemeClr>
                          </a:solidFill>
                        </a:rPr>
                        <a:t>The strafe is not working</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D744CF0A-F747-9AB9-526B-852966F39408}"/>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11/10/2025</a:t>
            </a:r>
          </a:p>
        </p:txBody>
      </p:sp>
    </p:spTree>
    <p:extLst>
      <p:ext uri="{BB962C8B-B14F-4D97-AF65-F5344CB8AC3E}">
        <p14:creationId xmlns:p14="http://schemas.microsoft.com/office/powerpoint/2010/main" val="12348282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62A51B70-667A-D4EC-8010-FAE7A2AF7702}"/>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BE4BB520-47EE-BEE5-F392-06DCE0BFF65C}"/>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8A86A628-98BF-C3D6-68A7-58BF8F0EC4B4}"/>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56430E61-826D-52D9-CB85-32821B2C3D77}"/>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4097F2C7-5BF0-B628-74E1-6013B77FDA1F}"/>
              </a:ext>
            </a:extLst>
          </p:cNvPr>
          <p:cNvSpPr>
            <a:spLocks noGrp="1"/>
          </p:cNvSpPr>
          <p:nvPr>
            <p:ph type="subTitle" idx="3"/>
          </p:nvPr>
        </p:nvSpPr>
        <p:spPr/>
        <p:txBody>
          <a:bodyPr/>
          <a:lstStyle/>
          <a:p>
            <a:r>
              <a:rPr lang="en-US"/>
              <a:t>34</a:t>
            </a:r>
          </a:p>
        </p:txBody>
      </p:sp>
      <p:graphicFrame>
        <p:nvGraphicFramePr>
          <p:cNvPr id="5" name="Table 4">
            <a:extLst>
              <a:ext uri="{FF2B5EF4-FFF2-40B4-BE49-F238E27FC236}">
                <a16:creationId xmlns:a16="http://schemas.microsoft.com/office/drawing/2014/main" id="{4B46C0EE-7AF0-A6DB-552B-F174E848E9AC}"/>
              </a:ext>
            </a:extLst>
          </p:cNvPr>
          <p:cNvGraphicFramePr>
            <a:graphicFrameLocks noGrp="1"/>
          </p:cNvGraphicFramePr>
          <p:nvPr>
            <p:extLst>
              <p:ext uri="{D42A27DB-BD31-4B8C-83A1-F6EECF244321}">
                <p14:modId xmlns:p14="http://schemas.microsoft.com/office/powerpoint/2010/main" val="3281391091"/>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Worked on fixing the strafe</a:t>
                      </a:r>
                    </a:p>
                    <a:p>
                      <a:r>
                        <a:rPr lang="en-US"/>
                        <a:t>What will each team member do today?</a:t>
                      </a:r>
                    </a:p>
                    <a:p>
                      <a:r>
                        <a:rPr lang="en-US"/>
                        <a:t>AL and MB are fixing the intake while DB fixes the strafe</a:t>
                      </a:r>
                    </a:p>
                    <a:p>
                      <a:r>
                        <a:rPr lang="en-US"/>
                        <a:t>What problems are holding the team back?</a:t>
                      </a:r>
                    </a:p>
                    <a:p>
                      <a:r>
                        <a:rPr lang="en-US"/>
                        <a:t>Bad intake and no strafe</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Worked on intake</a:t>
                      </a:r>
                    </a:p>
                    <a:p>
                      <a:r>
                        <a:rPr lang="en-US"/>
                        <a:t>What will each team member do today?</a:t>
                      </a:r>
                    </a:p>
                    <a:p>
                      <a:r>
                        <a:rPr lang="en-US"/>
                        <a:t>TP drive robot</a:t>
                      </a:r>
                    </a:p>
                    <a:p>
                      <a:r>
                        <a:rPr lang="en-US"/>
                        <a:t>What problems are holding the team back?</a:t>
                      </a:r>
                    </a:p>
                    <a:p>
                      <a:r>
                        <a:rPr lang="en-US" b="1" i="1" u="sng">
                          <a:solidFill>
                            <a:schemeClr val="accent3">
                              <a:lumMod val="75000"/>
                            </a:schemeClr>
                          </a:solidFill>
                        </a:rPr>
                        <a:t>Bad strafe</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TP drove</a:t>
                      </a:r>
                    </a:p>
                    <a:p>
                      <a:r>
                        <a:rPr lang="en-US"/>
                        <a:t>What will each team member do today?</a:t>
                      </a:r>
                    </a:p>
                    <a:p>
                      <a:r>
                        <a:rPr lang="en-US"/>
                        <a:t>TP will drive DB will code </a:t>
                      </a:r>
                    </a:p>
                    <a:p>
                      <a:r>
                        <a:rPr lang="en-US"/>
                        <a:t>What problems are holding the team back?</a:t>
                      </a:r>
                    </a:p>
                    <a:p>
                      <a:r>
                        <a:rPr lang="en-US" b="1" i="1" u="sng">
                          <a:solidFill>
                            <a:schemeClr val="accent3">
                              <a:lumMod val="75000"/>
                            </a:schemeClr>
                          </a:solidFill>
                        </a:rPr>
                        <a:t>No </a:t>
                      </a:r>
                      <a:r>
                        <a:rPr lang="en-US" b="1" i="1" u="sng" err="1">
                          <a:solidFill>
                            <a:schemeClr val="accent3">
                              <a:lumMod val="75000"/>
                            </a:schemeClr>
                          </a:solidFill>
                        </a:rPr>
                        <a:t>autonomus</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DB did code and TP drove</a:t>
                      </a:r>
                    </a:p>
                    <a:p>
                      <a:r>
                        <a:rPr lang="en-US"/>
                        <a:t>What will each team member do today?</a:t>
                      </a:r>
                    </a:p>
                    <a:p>
                      <a:r>
                        <a:rPr lang="en-US"/>
                        <a:t>TP and DB will test, and MB AS will fix intake</a:t>
                      </a:r>
                    </a:p>
                    <a:p>
                      <a:r>
                        <a:rPr lang="en-US"/>
                        <a:t>What problems are holding the team back?</a:t>
                      </a:r>
                    </a:p>
                    <a:p>
                      <a:r>
                        <a:rPr lang="en-US" b="1" i="1" u="sng">
                          <a:solidFill>
                            <a:schemeClr val="accent3">
                              <a:lumMod val="75000"/>
                            </a:schemeClr>
                          </a:solidFill>
                        </a:rPr>
                        <a:t>Intake not working and no testing</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DB code AS and MB fixed the robot as TP drove</a:t>
                      </a:r>
                    </a:p>
                    <a:p>
                      <a:r>
                        <a:rPr lang="en-US"/>
                        <a:t>What will each team member do today?</a:t>
                      </a:r>
                    </a:p>
                    <a:p>
                      <a:r>
                        <a:rPr lang="en-US"/>
                        <a:t>TP will drive</a:t>
                      </a:r>
                    </a:p>
                    <a:p>
                      <a:r>
                        <a:rPr lang="en-US"/>
                        <a:t>What problems are holding the team back?</a:t>
                      </a:r>
                    </a:p>
                    <a:p>
                      <a:r>
                        <a:rPr lang="en-US" b="1" i="1" u="sng">
                          <a:solidFill>
                            <a:schemeClr val="accent3">
                              <a:lumMod val="75000"/>
                            </a:schemeClr>
                          </a:solidFill>
                        </a:rPr>
                        <a:t>No code </a:t>
                      </a:r>
                      <a:r>
                        <a:rPr lang="en-US" b="1" i="1" u="sng" err="1">
                          <a:solidFill>
                            <a:schemeClr val="accent3">
                              <a:lumMod val="75000"/>
                            </a:schemeClr>
                          </a:solidFill>
                        </a:rPr>
                        <a:t>unexperianced</a:t>
                      </a:r>
                      <a:r>
                        <a:rPr lang="en-US" b="1" i="1" u="sng">
                          <a:solidFill>
                            <a:schemeClr val="accent3">
                              <a:lumMod val="75000"/>
                            </a:schemeClr>
                          </a:solidFill>
                        </a:rPr>
                        <a:t> driver</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84642852-F2CB-AF7F-6E78-4BFC85B91865}"/>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11/17-21/2025</a:t>
            </a:r>
          </a:p>
        </p:txBody>
      </p:sp>
    </p:spTree>
    <p:extLst>
      <p:ext uri="{BB962C8B-B14F-4D97-AF65-F5344CB8AC3E}">
        <p14:creationId xmlns:p14="http://schemas.microsoft.com/office/powerpoint/2010/main" val="3213149014"/>
      </p:ext>
    </p:extLst>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30EF8FC2-F4B3-75A6-CC9C-0AA6694BA9DF}"/>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4ED7A647-189E-7F4D-DDBD-C15114E48078}"/>
              </a:ext>
            </a:extLst>
          </p:cNvPr>
          <p:cNvSpPr txBox="1">
            <a:spLocks noGrp="1"/>
          </p:cNvSpPr>
          <p:nvPr>
            <p:ph type="subTitle" idx="4"/>
          </p:nvPr>
        </p:nvSpPr>
        <p:spPr>
          <a:xfrm>
            <a:off x="192570" y="1403835"/>
            <a:ext cx="7579830" cy="1643335"/>
          </a:xfrm>
          <a:prstGeom prst="rect">
            <a:avLst/>
          </a:prstGeom>
          <a:noFill/>
        </p:spPr>
        <p:txBody>
          <a:bodyPr wrap="square" rtlCol="0">
            <a:spAutoFit/>
          </a:bodyPr>
          <a:lstStyle/>
          <a:p>
            <a:pPr marL="0" marR="0">
              <a:lnSpc>
                <a:spcPct val="107000"/>
              </a:lnSpc>
              <a:spcBef>
                <a:spcPts val="10"/>
              </a:spcBef>
              <a:spcAft>
                <a:spcPts val="80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Use this worksheet to test the mechanism that you researched, planned, and then built.</a:t>
            </a:r>
            <a:endPar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10"/>
              </a:spcBef>
              <a:spcAft>
                <a:spcPts val="800"/>
              </a:spcAft>
            </a:pPr>
            <a:r>
              <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Does the mechanism perform the function as intended?</a:t>
            </a:r>
          </a:p>
          <a:p>
            <a:pPr marL="0" marR="0">
              <a:spcBef>
                <a:spcPts val="10"/>
              </a:spcBef>
              <a:spcAft>
                <a:spcPts val="800"/>
              </a:spcAft>
            </a:pPr>
            <a:r>
              <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Does the mechanism fit within the games rule requirements?</a:t>
            </a:r>
          </a:p>
          <a:p>
            <a:pPr marL="0" marR="0" lvl="0" indent="0">
              <a:spcBef>
                <a:spcPts val="10"/>
              </a:spcBef>
              <a:spcAft>
                <a:spcPts val="800"/>
              </a:spcAft>
            </a:pPr>
            <a:r>
              <a:rPr lang="en-US" sz="1600" b="1" kern="100">
                <a:latin typeface="Calibri" panose="020F0502020204030204" pitchFamily="34" charset="0"/>
                <a:ea typeface="Calibri" panose="020F0502020204030204" pitchFamily="34" charset="0"/>
                <a:cs typeface="Times New Roman" panose="02020603050405020304" pitchFamily="18" charset="0"/>
              </a:rPr>
              <a:t>Durability testing, does the mechanism hold up to the following?</a:t>
            </a:r>
          </a:p>
          <a:p>
            <a:endParaRPr lang="en-US"/>
          </a:p>
        </p:txBody>
      </p:sp>
      <p:sp>
        <p:nvSpPr>
          <p:cNvPr id="227" name="Google Shape;227;p28">
            <a:extLst>
              <a:ext uri="{FF2B5EF4-FFF2-40B4-BE49-F238E27FC236}">
                <a16:creationId xmlns:a16="http://schemas.microsoft.com/office/drawing/2014/main" id="{8CC0E79D-6E0D-59C2-8872-59444030FD0A}"/>
              </a:ext>
            </a:extLst>
          </p:cNvPr>
          <p:cNvSpPr txBox="1">
            <a:spLocks noGrp="1" noChangeAspect="1"/>
          </p:cNvSpPr>
          <p:nvPr>
            <p:ph type="subTitle" idx="3"/>
          </p:nvPr>
        </p:nvSpPr>
        <p:spPr>
          <a:xfrm>
            <a:off x="5911574" y="972451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F413C6F1-344D-0E7C-844E-53AA362B4153}"/>
              </a:ext>
            </a:extLst>
          </p:cNvPr>
          <p:cNvSpPr txBox="1">
            <a:spLocks noChangeAspect="1"/>
          </p:cNvSpPr>
          <p:nvPr/>
        </p:nvSpPr>
        <p:spPr>
          <a:xfrm>
            <a:off x="133074" y="7411830"/>
            <a:ext cx="7248939" cy="132343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10"/>
              </a:spcBef>
              <a:spcAft>
                <a:spcPts val="0"/>
              </a:spcAft>
              <a:buClr>
                <a:srgbClr val="000000"/>
              </a:buClr>
              <a:buSzTx/>
              <a:buFont typeface="Arial"/>
              <a:buNone/>
              <a:tabLst/>
              <a:defRPr/>
            </a:pPr>
            <a:r>
              <a:rPr kumimoji="0" lang="en-US" sz="16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Test Feedback</a:t>
            </a:r>
            <a:r>
              <a:rPr kumimoji="0" lang="en-US" sz="14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a:t>
            </a:r>
          </a:p>
          <a:p>
            <a:pPr marL="0" marR="0" lvl="0" indent="0" algn="l" defTabSz="914400" rtl="0" eaLnBrk="1" fontAlgn="auto" latinLnBrk="0" hangingPunct="1">
              <a:spcBef>
                <a:spcPts val="10"/>
              </a:spcBef>
              <a:spcAft>
                <a:spcPts val="0"/>
              </a:spcAft>
              <a:buClr>
                <a:srgbClr val="000000"/>
              </a:buClr>
              <a:buSzTx/>
              <a:buFont typeface="Arial"/>
              <a:buNone/>
              <a:tabLst/>
              <a:defRPr/>
            </a:pPr>
            <a:r>
              <a:rPr kumimoji="0" lang="en-US" sz="1400" b="0" i="0" u="none" strike="noStrike" kern="100" cap="none" spc="0" normalizeH="0" baseline="0" noProof="0">
                <a:ln>
                  <a:noFill/>
                </a:ln>
                <a:solidFill>
                  <a:schemeClr val="tx1">
                    <a:lumMod val="65000"/>
                    <a:lumOff val="35000"/>
                  </a:scheme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What did you learn from your testing? </a:t>
            </a:r>
            <a:r>
              <a:rPr lang="en-US"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Think about usable quantitative data (measurements) and qualitative data (observations and opinions).</a:t>
            </a:r>
            <a:r>
              <a:rPr kumimoji="0" lang="en-US" sz="1400" b="0" i="0" u="none" strike="noStrike" kern="100" cap="none" spc="0" normalizeH="0" baseline="0" noProof="0">
                <a:ln>
                  <a:noFill/>
                </a:ln>
                <a:solidFill>
                  <a:schemeClr val="tx1">
                    <a:lumMod val="65000"/>
                    <a:lumOff val="35000"/>
                  </a:scheme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Do we need a full redesign, or can we change something small to gain the functionality that we wanted? If redesign is needed, go back to the research/brainstorm step, and do that worksheet again!</a:t>
            </a:r>
          </a:p>
        </p:txBody>
      </p:sp>
      <p:sp>
        <p:nvSpPr>
          <p:cNvPr id="9" name="TextBox 8">
            <a:extLst>
              <a:ext uri="{FF2B5EF4-FFF2-40B4-BE49-F238E27FC236}">
                <a16:creationId xmlns:a16="http://schemas.microsoft.com/office/drawing/2014/main" id="{1637A612-6E54-8AB6-31B2-3B5A2BD3B106}"/>
              </a:ext>
            </a:extLst>
          </p:cNvPr>
          <p:cNvSpPr txBox="1"/>
          <p:nvPr/>
        </p:nvSpPr>
        <p:spPr>
          <a:xfrm>
            <a:off x="139148" y="92765"/>
            <a:ext cx="7825408" cy="1220847"/>
          </a:xfrm>
          <a:prstGeom prst="rect">
            <a:avLst/>
          </a:prstGeom>
          <a:noFill/>
        </p:spPr>
        <p:txBody>
          <a:bodyPr wrap="square" numCol="1">
            <a:spAutoFit/>
          </a:bodyPr>
          <a:lstStyle/>
          <a:p>
            <a:pPr marL="0" marR="0" lvl="0" indent="0" algn="l" defTabSz="914400" rtl="0" eaLnBrk="1" fontAlgn="auto" latinLnBrk="0" hangingPunct="1">
              <a:lnSpc>
                <a:spcPct val="100000"/>
              </a:lnSpc>
              <a:spcBef>
                <a:spcPts val="0"/>
              </a:spcBef>
              <a:spcAft>
                <a:spcPts val="800"/>
              </a:spcAft>
              <a:buClr>
                <a:srgbClr val="000000"/>
              </a:buClr>
              <a:buSzTx/>
              <a:buFont typeface="Arial"/>
              <a:buNone/>
              <a:tabLst/>
              <a:defRPr/>
            </a:pPr>
            <a:r>
              <a:rPr kumimoji="0" lang="en-US" sz="28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Testing Worksheet</a:t>
            </a:r>
          </a:p>
          <a:p>
            <a:pPr marL="0" marR="0" lvl="0" indent="0" algn="l" defTabSz="914400" rtl="0" eaLnBrk="1" fontAlgn="auto" latinLnBrk="0" hangingPunct="1">
              <a:spcBef>
                <a:spcPts val="0"/>
              </a:spcBef>
              <a:spcAft>
                <a:spcPts val="800"/>
              </a:spcAft>
              <a:buClr>
                <a:srgbClr val="000000"/>
              </a:buClr>
              <a:buSzTx/>
              <a:buFont typeface="Arial"/>
              <a:buNone/>
              <a:tabLst/>
              <a:defRPr/>
            </a:pPr>
            <a:r>
              <a:rPr kumimoji="0" lang="en-US" sz="1600" b="1" i="0" u="none" strike="noStrike" kern="100" cap="none" spc="0" normalizeH="0" baseline="0" noProof="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Mechanism:                                                              Builder:</a:t>
            </a:r>
          </a:p>
          <a:p>
            <a:pPr marL="0" marR="0" lvl="0" indent="0" algn="l" defTabSz="914400" rtl="0" eaLnBrk="1" fontAlgn="auto" latinLnBrk="0" hangingPunct="1">
              <a:spcBef>
                <a:spcPts val="0"/>
              </a:spcBef>
              <a:spcAft>
                <a:spcPts val="800"/>
              </a:spcAft>
              <a:buClr>
                <a:srgbClr val="000000"/>
              </a:buClr>
              <a:buSzTx/>
              <a:buFont typeface="Arial"/>
              <a:buNone/>
              <a:tabLst/>
              <a:defRPr/>
            </a:pPr>
            <a:r>
              <a:rPr lang="en-US" sz="1600" b="1" kern="100">
                <a:solidFill>
                  <a:srgbClr val="000000">
                    <a:lumMod val="65000"/>
                    <a:lumOff val="35000"/>
                  </a:srgbClr>
                </a:solidFill>
                <a:latin typeface="Calibri" panose="020F0502020204030204" pitchFamily="34" charset="0"/>
                <a:ea typeface="Calibri" panose="020F0502020204030204" pitchFamily="34" charset="0"/>
                <a:cs typeface="Times New Roman" panose="02020603050405020304" pitchFamily="18" charset="0"/>
              </a:rPr>
              <a:t>                                                                                     Tester:</a:t>
            </a:r>
            <a:r>
              <a:rPr kumimoji="0" lang="en-US" sz="12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
        <p:nvSpPr>
          <p:cNvPr id="12" name="TextBox 11">
            <a:extLst>
              <a:ext uri="{FF2B5EF4-FFF2-40B4-BE49-F238E27FC236}">
                <a16:creationId xmlns:a16="http://schemas.microsoft.com/office/drawing/2014/main" id="{878D85C7-78AF-DE74-CCB6-307C5855788C}"/>
              </a:ext>
            </a:extLst>
          </p:cNvPr>
          <p:cNvSpPr txBox="1"/>
          <p:nvPr/>
        </p:nvSpPr>
        <p:spPr>
          <a:xfrm>
            <a:off x="5285412" y="2096052"/>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Yup</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7796EEF8-9D3F-15CE-D579-38A4590B09A6}"/>
              </a:ext>
            </a:extLst>
          </p:cNvPr>
          <p:cNvSpPr txBox="1"/>
          <p:nvPr/>
        </p:nvSpPr>
        <p:spPr>
          <a:xfrm>
            <a:off x="208660" y="8699500"/>
            <a:ext cx="7209183" cy="871270"/>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a:defRPr/>
            </a:pPr>
            <a:r>
              <a:rPr lang="en-US"/>
              <a:t>The only thing is that the intake motors are in danger if force is applied to the intake front.</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TextBox 17">
            <a:extLst>
              <a:ext uri="{FF2B5EF4-FFF2-40B4-BE49-F238E27FC236}">
                <a16:creationId xmlns:a16="http://schemas.microsoft.com/office/drawing/2014/main" id="{AFBB0751-FE5F-7431-E8DE-73D486925CD8}"/>
              </a:ext>
            </a:extLst>
          </p:cNvPr>
          <p:cNvSpPr txBox="1"/>
          <p:nvPr/>
        </p:nvSpPr>
        <p:spPr>
          <a:xfrm>
            <a:off x="6466510" y="961445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t>35</a:t>
            </a: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27;p28">
            <a:extLst>
              <a:ext uri="{FF2B5EF4-FFF2-40B4-BE49-F238E27FC236}">
                <a16:creationId xmlns:a16="http://schemas.microsoft.com/office/drawing/2014/main" id="{DEE10C59-F0AD-D218-8500-F301471677DB}"/>
              </a:ext>
            </a:extLst>
          </p:cNvPr>
          <p:cNvSpPr txBox="1">
            <a:spLocks noChangeAspect="1"/>
          </p:cNvSpPr>
          <p:nvPr/>
        </p:nvSpPr>
        <p:spPr>
          <a:xfrm>
            <a:off x="3863010"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500" b="0" i="0" u="none" strike="noStrike" kern="0" cap="none" spc="0" normalizeH="0" baseline="0" noProof="0">
                <a:ln>
                  <a:noFill/>
                </a:ln>
                <a:solidFill>
                  <a:srgbClr val="000000"/>
                </a:solidFill>
                <a:effectLst/>
                <a:uLnTx/>
                <a:uFillTx/>
                <a:latin typeface="Roboto"/>
                <a:ea typeface="Roboto"/>
                <a:cs typeface="Roboto"/>
                <a:sym typeface="Roboto"/>
              </a:rPr>
              <a:t>Date:</a:t>
            </a:r>
          </a:p>
        </p:txBody>
      </p:sp>
      <p:sp>
        <p:nvSpPr>
          <p:cNvPr id="21" name="TextBox 20">
            <a:extLst>
              <a:ext uri="{FF2B5EF4-FFF2-40B4-BE49-F238E27FC236}">
                <a16:creationId xmlns:a16="http://schemas.microsoft.com/office/drawing/2014/main" id="{A309F197-0CEE-B732-4130-BAEA70A13723}"/>
              </a:ext>
            </a:extLst>
          </p:cNvPr>
          <p:cNvSpPr txBox="1"/>
          <p:nvPr/>
        </p:nvSpPr>
        <p:spPr>
          <a:xfrm>
            <a:off x="4359965" y="9614452"/>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t>11-20-2025</a:t>
            </a: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5FF9182F-96FA-D770-64EE-75566EB676FA}"/>
              </a:ext>
            </a:extLst>
          </p:cNvPr>
          <p:cNvSpPr txBox="1"/>
          <p:nvPr/>
        </p:nvSpPr>
        <p:spPr>
          <a:xfrm>
            <a:off x="4850297" y="463827"/>
            <a:ext cx="251791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a:defRPr/>
            </a:pPr>
            <a:r>
              <a:rPr lang="en-US" sz="1600"/>
              <a:t>Alice S and Marco B</a:t>
            </a: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F591A5E-516A-FF9B-70A1-8C24AE236E25}"/>
              </a:ext>
            </a:extLst>
          </p:cNvPr>
          <p:cNvSpPr txBox="1"/>
          <p:nvPr/>
        </p:nvSpPr>
        <p:spPr>
          <a:xfrm>
            <a:off x="4858028" y="1697382"/>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Yup</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E4C49CC5-94FF-9D0C-2BDB-45E3FD85877F}"/>
              </a:ext>
            </a:extLst>
          </p:cNvPr>
          <p:cNvSpPr txBox="1"/>
          <p:nvPr/>
        </p:nvSpPr>
        <p:spPr>
          <a:xfrm>
            <a:off x="4843671" y="894522"/>
            <a:ext cx="253779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a:defRPr/>
            </a:pPr>
            <a:r>
              <a:rPr lang="en-US" sz="1600"/>
              <a:t>Tyler Painter</a:t>
            </a: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7372434E-6AF5-B95F-07F6-E4E39A409F09}"/>
              </a:ext>
            </a:extLst>
          </p:cNvPr>
          <p:cNvSpPr txBox="1"/>
          <p:nvPr/>
        </p:nvSpPr>
        <p:spPr>
          <a:xfrm>
            <a:off x="4294813" y="7167217"/>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Yup</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A4CD799A-D02B-11CD-8113-5A6CE01A701F}"/>
              </a:ext>
            </a:extLst>
          </p:cNvPr>
          <p:cNvSpPr txBox="1"/>
          <p:nvPr/>
        </p:nvSpPr>
        <p:spPr>
          <a:xfrm>
            <a:off x="-420758" y="2686876"/>
            <a:ext cx="3786258" cy="307777"/>
          </a:xfrm>
          <a:prstGeom prst="rect">
            <a:avLst/>
          </a:prstGeom>
          <a:noFill/>
        </p:spPr>
        <p:txBody>
          <a:bodyPr wrap="square" rtlCol="0">
            <a:spAutoFit/>
          </a:bodyPr>
          <a:lstStyle/>
          <a:p>
            <a:pPr algn="ctr"/>
            <a:r>
              <a:rPr lang="en-US"/>
              <a:t>Impact - </a:t>
            </a:r>
            <a:r>
              <a:rPr lang="en-US" sz="1100"/>
              <a:t>(bump from various directions)</a:t>
            </a:r>
          </a:p>
        </p:txBody>
      </p:sp>
      <p:sp>
        <p:nvSpPr>
          <p:cNvPr id="11" name="TextBox 10">
            <a:extLst>
              <a:ext uri="{FF2B5EF4-FFF2-40B4-BE49-F238E27FC236}">
                <a16:creationId xmlns:a16="http://schemas.microsoft.com/office/drawing/2014/main" id="{B7299908-B93E-B3D9-B72F-967427C3F141}"/>
              </a:ext>
            </a:extLst>
          </p:cNvPr>
          <p:cNvSpPr txBox="1"/>
          <p:nvPr/>
        </p:nvSpPr>
        <p:spPr>
          <a:xfrm>
            <a:off x="-279400" y="3302554"/>
            <a:ext cx="3725517" cy="307777"/>
          </a:xfrm>
          <a:prstGeom prst="rect">
            <a:avLst/>
          </a:prstGeom>
          <a:noFill/>
        </p:spPr>
        <p:txBody>
          <a:bodyPr wrap="square" rtlCol="0">
            <a:spAutoFit/>
          </a:bodyPr>
          <a:lstStyle/>
          <a:p>
            <a:pPr algn="ctr"/>
            <a:r>
              <a:rPr lang="en-US"/>
              <a:t>Torsion - </a:t>
            </a:r>
            <a:r>
              <a:rPr lang="en-US" sz="1200"/>
              <a:t>(twisting force, try and spin it.)</a:t>
            </a:r>
          </a:p>
        </p:txBody>
      </p:sp>
      <p:sp>
        <p:nvSpPr>
          <p:cNvPr id="19" name="TextBox 18">
            <a:extLst>
              <a:ext uri="{FF2B5EF4-FFF2-40B4-BE49-F238E27FC236}">
                <a16:creationId xmlns:a16="http://schemas.microsoft.com/office/drawing/2014/main" id="{BDBD3DAF-B969-7F95-35BC-9DFC630F0CD3}"/>
              </a:ext>
            </a:extLst>
          </p:cNvPr>
          <p:cNvSpPr txBox="1"/>
          <p:nvPr/>
        </p:nvSpPr>
        <p:spPr>
          <a:xfrm>
            <a:off x="-705127" y="5181600"/>
            <a:ext cx="5327927" cy="307777"/>
          </a:xfrm>
          <a:prstGeom prst="rect">
            <a:avLst/>
          </a:prstGeom>
          <a:noFill/>
        </p:spPr>
        <p:txBody>
          <a:bodyPr wrap="square" rtlCol="0">
            <a:spAutoFit/>
          </a:bodyPr>
          <a:lstStyle/>
          <a:p>
            <a:pPr algn="ctr"/>
            <a:r>
              <a:rPr lang="en-US"/>
              <a:t>Bending  - </a:t>
            </a:r>
            <a:r>
              <a:rPr lang="en-US" sz="1200"/>
              <a:t>(apply force to one side, then another)</a:t>
            </a:r>
          </a:p>
        </p:txBody>
      </p:sp>
      <p:sp>
        <p:nvSpPr>
          <p:cNvPr id="24" name="TextBox 23">
            <a:extLst>
              <a:ext uri="{FF2B5EF4-FFF2-40B4-BE49-F238E27FC236}">
                <a16:creationId xmlns:a16="http://schemas.microsoft.com/office/drawing/2014/main" id="{28E58C93-0731-FEDF-55F1-719B9E65A897}"/>
              </a:ext>
            </a:extLst>
          </p:cNvPr>
          <p:cNvSpPr txBox="1"/>
          <p:nvPr/>
        </p:nvSpPr>
        <p:spPr>
          <a:xfrm>
            <a:off x="-127000" y="3925401"/>
            <a:ext cx="3225800" cy="307777"/>
          </a:xfrm>
          <a:prstGeom prst="rect">
            <a:avLst/>
          </a:prstGeom>
          <a:noFill/>
        </p:spPr>
        <p:txBody>
          <a:bodyPr wrap="square" rtlCol="0">
            <a:spAutoFit/>
          </a:bodyPr>
          <a:lstStyle/>
          <a:p>
            <a:pPr algn="ctr"/>
            <a:r>
              <a:rPr lang="en-US"/>
              <a:t>Load - </a:t>
            </a:r>
            <a:r>
              <a:rPr lang="en-US" sz="1100"/>
              <a:t>(does it hold appropriate weight)</a:t>
            </a:r>
          </a:p>
        </p:txBody>
      </p:sp>
      <p:sp>
        <p:nvSpPr>
          <p:cNvPr id="25" name="TextBox 24">
            <a:extLst>
              <a:ext uri="{FF2B5EF4-FFF2-40B4-BE49-F238E27FC236}">
                <a16:creationId xmlns:a16="http://schemas.microsoft.com/office/drawing/2014/main" id="{1FBDCDA4-6FC5-DB94-17EA-A5D975477209}"/>
              </a:ext>
            </a:extLst>
          </p:cNvPr>
          <p:cNvSpPr txBox="1"/>
          <p:nvPr/>
        </p:nvSpPr>
        <p:spPr>
          <a:xfrm>
            <a:off x="-884582" y="6446627"/>
            <a:ext cx="5964582" cy="307777"/>
          </a:xfrm>
          <a:prstGeom prst="rect">
            <a:avLst/>
          </a:prstGeom>
          <a:noFill/>
        </p:spPr>
        <p:txBody>
          <a:bodyPr wrap="square" rtlCol="0">
            <a:spAutoFit/>
          </a:bodyPr>
          <a:lstStyle/>
          <a:p>
            <a:pPr algn="ctr"/>
            <a:r>
              <a:rPr lang="en-US"/>
              <a:t>Cycle - </a:t>
            </a:r>
            <a:r>
              <a:rPr lang="en-US" sz="1100"/>
              <a:t>(how many times can it do its function repeatedly)</a:t>
            </a:r>
          </a:p>
        </p:txBody>
      </p:sp>
      <p:sp>
        <p:nvSpPr>
          <p:cNvPr id="26" name="TextBox 25" descr="Pass / Fail">
            <a:extLst>
              <a:ext uri="{FF2B5EF4-FFF2-40B4-BE49-F238E27FC236}">
                <a16:creationId xmlns:a16="http://schemas.microsoft.com/office/drawing/2014/main" id="{A126E79E-402B-7D96-BBDA-160552AF3279}"/>
              </a:ext>
              <a:ext uri="{C183D7F6-B498-43B3-948B-1728B52AA6E4}">
                <adec:decorative xmlns:adec="http://schemas.microsoft.com/office/drawing/2017/decorative" val="0"/>
              </a:ext>
            </a:extLst>
          </p:cNvPr>
          <p:cNvSpPr txBox="1"/>
          <p:nvPr/>
        </p:nvSpPr>
        <p:spPr>
          <a:xfrm>
            <a:off x="201546" y="29845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10</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TextBox 31">
            <a:extLst>
              <a:ext uri="{FF2B5EF4-FFF2-40B4-BE49-F238E27FC236}">
                <a16:creationId xmlns:a16="http://schemas.microsoft.com/office/drawing/2014/main" id="{FC22D5E2-6492-47B4-F922-0059D0825A65}"/>
              </a:ext>
            </a:extLst>
          </p:cNvPr>
          <p:cNvSpPr txBox="1"/>
          <p:nvPr/>
        </p:nvSpPr>
        <p:spPr>
          <a:xfrm>
            <a:off x="-1091096" y="4567027"/>
            <a:ext cx="6183796" cy="307777"/>
          </a:xfrm>
          <a:prstGeom prst="rect">
            <a:avLst/>
          </a:prstGeom>
          <a:noFill/>
        </p:spPr>
        <p:txBody>
          <a:bodyPr wrap="square" rtlCol="0">
            <a:spAutoFit/>
          </a:bodyPr>
          <a:lstStyle/>
          <a:p>
            <a:pPr algn="ctr"/>
            <a:r>
              <a:rPr lang="en-US"/>
              <a:t>Torque - </a:t>
            </a:r>
            <a:r>
              <a:rPr lang="en-US" sz="1100"/>
              <a:t>(if is motorized, can it supply enough power?)</a:t>
            </a:r>
          </a:p>
        </p:txBody>
      </p:sp>
      <p:sp>
        <p:nvSpPr>
          <p:cNvPr id="34" name="TextBox 33">
            <a:extLst>
              <a:ext uri="{FF2B5EF4-FFF2-40B4-BE49-F238E27FC236}">
                <a16:creationId xmlns:a16="http://schemas.microsoft.com/office/drawing/2014/main" id="{0DE16399-8704-5813-3F95-FA528D5AD7BB}"/>
              </a:ext>
            </a:extLst>
          </p:cNvPr>
          <p:cNvSpPr txBox="1"/>
          <p:nvPr/>
        </p:nvSpPr>
        <p:spPr>
          <a:xfrm>
            <a:off x="-246822" y="5824879"/>
            <a:ext cx="6139622" cy="307777"/>
          </a:xfrm>
          <a:prstGeom prst="rect">
            <a:avLst/>
          </a:prstGeom>
          <a:noFill/>
        </p:spPr>
        <p:txBody>
          <a:bodyPr wrap="square" rtlCol="0">
            <a:spAutoFit/>
          </a:bodyPr>
          <a:lstStyle/>
          <a:p>
            <a:pPr algn="ctr"/>
            <a:r>
              <a:rPr lang="en-US"/>
              <a:t>Handling - </a:t>
            </a:r>
            <a:r>
              <a:rPr lang="en-US" sz="1100"/>
              <a:t>(Does the robot still drive as expected with the mechanism installed?)</a:t>
            </a:r>
          </a:p>
        </p:txBody>
      </p:sp>
      <p:sp>
        <p:nvSpPr>
          <p:cNvPr id="17" name="TextBox 16">
            <a:extLst>
              <a:ext uri="{FF2B5EF4-FFF2-40B4-BE49-F238E27FC236}">
                <a16:creationId xmlns:a16="http://schemas.microsoft.com/office/drawing/2014/main" id="{90FAABDB-6F85-6800-D3C2-443E279744B3}"/>
              </a:ext>
            </a:extLst>
          </p:cNvPr>
          <p:cNvSpPr txBox="1"/>
          <p:nvPr/>
        </p:nvSpPr>
        <p:spPr>
          <a:xfrm>
            <a:off x="152400" y="7023100"/>
            <a:ext cx="4851400" cy="462884"/>
          </a:xfrm>
          <a:prstGeom prst="rect">
            <a:avLst/>
          </a:prstGeom>
          <a:noFill/>
        </p:spPr>
        <p:txBody>
          <a:bodyPr wrap="square" rtlCol="0">
            <a:spAutoFit/>
          </a:bodyPr>
          <a:lstStyle/>
          <a:p>
            <a:pPr marL="0" marR="0">
              <a:lnSpc>
                <a:spcPct val="200000"/>
              </a:lnSpc>
              <a:spcBef>
                <a:spcPts val="10"/>
              </a:spcBef>
              <a:spcAft>
                <a:spcPts val="800"/>
              </a:spcAft>
            </a:pPr>
            <a:r>
              <a:rPr lang="en-US" sz="1400" kern="1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Does the mechanism perform under </a:t>
            </a:r>
            <a:r>
              <a:rPr lang="en-US" sz="14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game conditions?</a:t>
            </a:r>
          </a:p>
        </p:txBody>
      </p:sp>
      <p:sp>
        <p:nvSpPr>
          <p:cNvPr id="22" name="TextBox 21">
            <a:extLst>
              <a:ext uri="{FF2B5EF4-FFF2-40B4-BE49-F238E27FC236}">
                <a16:creationId xmlns:a16="http://schemas.microsoft.com/office/drawing/2014/main" id="{DC8A5886-B582-0970-B134-D040E175300D}"/>
              </a:ext>
            </a:extLst>
          </p:cNvPr>
          <p:cNvSpPr txBox="1"/>
          <p:nvPr/>
        </p:nvSpPr>
        <p:spPr>
          <a:xfrm>
            <a:off x="895628" y="29830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ctr">
            <a:normAutofit/>
          </a:bodyPr>
          <a:lstStyle/>
          <a:p>
            <a:pPr>
              <a:defRPr/>
            </a:pPr>
            <a:r>
              <a:rPr lang="en-US"/>
              <a:t>Nothing broke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TextBox 22">
            <a:extLst>
              <a:ext uri="{FF2B5EF4-FFF2-40B4-BE49-F238E27FC236}">
                <a16:creationId xmlns:a16="http://schemas.microsoft.com/office/drawing/2014/main" id="{979102E7-3E8F-4BCA-4449-F24F852C82F6}"/>
              </a:ext>
            </a:extLst>
          </p:cNvPr>
          <p:cNvSpPr txBox="1"/>
          <p:nvPr/>
        </p:nvSpPr>
        <p:spPr>
          <a:xfrm>
            <a:off x="214246" y="35941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9</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TextBox 34">
            <a:extLst>
              <a:ext uri="{FF2B5EF4-FFF2-40B4-BE49-F238E27FC236}">
                <a16:creationId xmlns:a16="http://schemas.microsoft.com/office/drawing/2014/main" id="{E44FD2BD-09F1-E703-22BC-9BBB4B5C0BBB}"/>
              </a:ext>
            </a:extLst>
          </p:cNvPr>
          <p:cNvSpPr txBox="1"/>
          <p:nvPr/>
        </p:nvSpPr>
        <p:spPr>
          <a:xfrm>
            <a:off x="882928" y="35926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ctr">
            <a:normAutofit/>
          </a:bodyPr>
          <a:lstStyle/>
          <a:p>
            <a:pPr>
              <a:defRPr/>
            </a:pPr>
            <a:r>
              <a:rPr lang="en-US"/>
              <a:t>Moved a little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TextBox 35">
            <a:extLst>
              <a:ext uri="{FF2B5EF4-FFF2-40B4-BE49-F238E27FC236}">
                <a16:creationId xmlns:a16="http://schemas.microsoft.com/office/drawing/2014/main" id="{94E3D33E-888D-0843-F8F2-B7A1E8F297FC}"/>
              </a:ext>
            </a:extLst>
          </p:cNvPr>
          <p:cNvSpPr txBox="1"/>
          <p:nvPr/>
        </p:nvSpPr>
        <p:spPr>
          <a:xfrm>
            <a:off x="226946" y="42291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10</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TextBox 36">
            <a:extLst>
              <a:ext uri="{FF2B5EF4-FFF2-40B4-BE49-F238E27FC236}">
                <a16:creationId xmlns:a16="http://schemas.microsoft.com/office/drawing/2014/main" id="{74BF601F-7342-CEAA-9579-A26C412B9FC2}"/>
              </a:ext>
            </a:extLst>
          </p:cNvPr>
          <p:cNvSpPr txBox="1"/>
          <p:nvPr/>
        </p:nvSpPr>
        <p:spPr>
          <a:xfrm>
            <a:off x="895628" y="42276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ctr">
            <a:normAutofit/>
          </a:bodyPr>
          <a:lstStyle/>
          <a:p>
            <a:pPr>
              <a:defRPr/>
            </a:pPr>
            <a:r>
              <a:rPr lang="en-US"/>
              <a:t>Yes, it does hold the appropriet weight</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TextBox 37">
            <a:extLst>
              <a:ext uri="{FF2B5EF4-FFF2-40B4-BE49-F238E27FC236}">
                <a16:creationId xmlns:a16="http://schemas.microsoft.com/office/drawing/2014/main" id="{7C25B91B-2FA6-5406-8234-19AB6B362856}"/>
              </a:ext>
            </a:extLst>
          </p:cNvPr>
          <p:cNvSpPr txBox="1"/>
          <p:nvPr/>
        </p:nvSpPr>
        <p:spPr>
          <a:xfrm>
            <a:off x="239646" y="48514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10</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TextBox 38">
            <a:extLst>
              <a:ext uri="{FF2B5EF4-FFF2-40B4-BE49-F238E27FC236}">
                <a16:creationId xmlns:a16="http://schemas.microsoft.com/office/drawing/2014/main" id="{EEDB7A51-D720-C7CD-ADD5-61518C575748}"/>
              </a:ext>
            </a:extLst>
          </p:cNvPr>
          <p:cNvSpPr txBox="1"/>
          <p:nvPr/>
        </p:nvSpPr>
        <p:spPr>
          <a:xfrm>
            <a:off x="908328" y="48499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ctr">
            <a:normAutofit/>
          </a:bodyPr>
          <a:lstStyle/>
          <a:p>
            <a:pPr>
              <a:defRPr/>
            </a:pPr>
            <a:r>
              <a:rPr lang="en-US"/>
              <a:t>Yes, it can score with ease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TextBox 39">
            <a:extLst>
              <a:ext uri="{FF2B5EF4-FFF2-40B4-BE49-F238E27FC236}">
                <a16:creationId xmlns:a16="http://schemas.microsoft.com/office/drawing/2014/main" id="{51CA840C-8103-DA00-DC7F-6F351CF4B482}"/>
              </a:ext>
            </a:extLst>
          </p:cNvPr>
          <p:cNvSpPr txBox="1"/>
          <p:nvPr/>
        </p:nvSpPr>
        <p:spPr>
          <a:xfrm>
            <a:off x="252346" y="54737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8</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TextBox 40">
            <a:extLst>
              <a:ext uri="{FF2B5EF4-FFF2-40B4-BE49-F238E27FC236}">
                <a16:creationId xmlns:a16="http://schemas.microsoft.com/office/drawing/2014/main" id="{A385B4DE-F836-98F9-C8B9-BCA7DDDE6D15}"/>
              </a:ext>
            </a:extLst>
          </p:cNvPr>
          <p:cNvSpPr txBox="1"/>
          <p:nvPr/>
        </p:nvSpPr>
        <p:spPr>
          <a:xfrm>
            <a:off x="921028" y="54722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ctr">
            <a:normAutofit/>
          </a:bodyPr>
          <a:lstStyle/>
          <a:p>
            <a:pPr>
              <a:defRPr/>
            </a:pPr>
            <a:r>
              <a:rPr lang="en-US"/>
              <a:t>Intake bends a little more than it should </a:t>
            </a:r>
            <a:r>
              <a:rPr lang="en-US" err="1"/>
              <a:t>wich</a:t>
            </a:r>
            <a:r>
              <a:rPr lang="en-US"/>
              <a:t> could hurt the motors</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TextBox 41">
            <a:extLst>
              <a:ext uri="{FF2B5EF4-FFF2-40B4-BE49-F238E27FC236}">
                <a16:creationId xmlns:a16="http://schemas.microsoft.com/office/drawing/2014/main" id="{937DEF31-F0BD-8120-81CE-46A1596A9C4A}"/>
              </a:ext>
            </a:extLst>
          </p:cNvPr>
          <p:cNvSpPr txBox="1"/>
          <p:nvPr/>
        </p:nvSpPr>
        <p:spPr>
          <a:xfrm>
            <a:off x="252346" y="61087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10</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TextBox 42">
            <a:extLst>
              <a:ext uri="{FF2B5EF4-FFF2-40B4-BE49-F238E27FC236}">
                <a16:creationId xmlns:a16="http://schemas.microsoft.com/office/drawing/2014/main" id="{68779567-C3F6-F219-9D2F-8B2FB4AAC3DC}"/>
              </a:ext>
            </a:extLst>
          </p:cNvPr>
          <p:cNvSpPr txBox="1"/>
          <p:nvPr/>
        </p:nvSpPr>
        <p:spPr>
          <a:xfrm>
            <a:off x="921028" y="61072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ctr">
            <a:normAutofit/>
          </a:bodyPr>
          <a:lstStyle/>
          <a:p>
            <a:pPr>
              <a:defRPr/>
            </a:pPr>
            <a:r>
              <a:rPr lang="en-US"/>
              <a:t>Yes, it does drive as intended</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TextBox 43">
            <a:extLst>
              <a:ext uri="{FF2B5EF4-FFF2-40B4-BE49-F238E27FC236}">
                <a16:creationId xmlns:a16="http://schemas.microsoft.com/office/drawing/2014/main" id="{000FC40E-9462-9744-074F-A995206D2621}"/>
              </a:ext>
            </a:extLst>
          </p:cNvPr>
          <p:cNvSpPr txBox="1"/>
          <p:nvPr/>
        </p:nvSpPr>
        <p:spPr>
          <a:xfrm>
            <a:off x="252346" y="67310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10</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TextBox 44">
            <a:extLst>
              <a:ext uri="{FF2B5EF4-FFF2-40B4-BE49-F238E27FC236}">
                <a16:creationId xmlns:a16="http://schemas.microsoft.com/office/drawing/2014/main" id="{8BD0E48C-44D9-9713-5808-AC796464D617}"/>
              </a:ext>
            </a:extLst>
          </p:cNvPr>
          <p:cNvSpPr txBox="1"/>
          <p:nvPr/>
        </p:nvSpPr>
        <p:spPr>
          <a:xfrm>
            <a:off x="921028" y="67295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ctr">
            <a:normAutofit/>
          </a:bodyPr>
          <a:lstStyle/>
          <a:p>
            <a:pPr>
              <a:defRPr/>
            </a:pPr>
            <a:r>
              <a:rPr lang="en-US"/>
              <a:t>Works for a whole match</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72857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D0A2F8ED-5521-E8DA-76E7-DC998B0C7629}"/>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9001236F-26E3-1392-3E58-7A7A9B00FE70}"/>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3602414D-AB5F-E0B8-0402-DA7E1161DD7D}"/>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8A50FA23-6345-CA82-2F4C-66832ECA2810}"/>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0EB25537-FAD1-C50C-1032-496719353EE2}"/>
              </a:ext>
            </a:extLst>
          </p:cNvPr>
          <p:cNvSpPr>
            <a:spLocks noGrp="1"/>
          </p:cNvSpPr>
          <p:nvPr>
            <p:ph type="subTitle" idx="3"/>
          </p:nvPr>
        </p:nvSpPr>
        <p:spPr/>
        <p:txBody>
          <a:bodyPr/>
          <a:lstStyle/>
          <a:p>
            <a:r>
              <a:rPr lang="en-US"/>
              <a:t>35</a:t>
            </a:r>
          </a:p>
        </p:txBody>
      </p:sp>
      <p:graphicFrame>
        <p:nvGraphicFramePr>
          <p:cNvPr id="5" name="Table 4">
            <a:extLst>
              <a:ext uri="{FF2B5EF4-FFF2-40B4-BE49-F238E27FC236}">
                <a16:creationId xmlns:a16="http://schemas.microsoft.com/office/drawing/2014/main" id="{2CB58564-9998-5532-F1AE-4AA237D96598}"/>
              </a:ext>
            </a:extLst>
          </p:cNvPr>
          <p:cNvGraphicFramePr>
            <a:graphicFrameLocks noGrp="1"/>
          </p:cNvGraphicFramePr>
          <p:nvPr>
            <p:extLst>
              <p:ext uri="{D42A27DB-BD31-4B8C-83A1-F6EECF244321}">
                <p14:modId xmlns:p14="http://schemas.microsoft.com/office/powerpoint/2010/main" val="2085374608"/>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TP DROVE</a:t>
                      </a:r>
                    </a:p>
                    <a:p>
                      <a:r>
                        <a:rPr lang="en-US"/>
                        <a:t>What will each team member do today?</a:t>
                      </a:r>
                    </a:p>
                    <a:p>
                      <a:r>
                        <a:rPr lang="en-US"/>
                        <a:t>DB will code TP will drive</a:t>
                      </a:r>
                    </a:p>
                    <a:p>
                      <a:r>
                        <a:rPr lang="en-US"/>
                        <a:t>What problems are holding the team back?</a:t>
                      </a:r>
                    </a:p>
                    <a:p>
                      <a:r>
                        <a:rPr lang="en-US"/>
                        <a:t>No code</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TP Drove and code tested</a:t>
                      </a:r>
                    </a:p>
                    <a:p>
                      <a:r>
                        <a:rPr lang="en-US"/>
                        <a:t>What will each team member do today?</a:t>
                      </a:r>
                    </a:p>
                    <a:p>
                      <a:r>
                        <a:rPr lang="en-US"/>
                        <a:t>Give intake more </a:t>
                      </a:r>
                      <a:r>
                        <a:rPr lang="en-US" err="1"/>
                        <a:t>tork</a:t>
                      </a:r>
                      <a:r>
                        <a:rPr lang="en-US"/>
                        <a:t> and TP will drive</a:t>
                      </a:r>
                    </a:p>
                    <a:p>
                      <a:r>
                        <a:rPr lang="en-US"/>
                        <a:t>What problems are holding the team back?</a:t>
                      </a:r>
                    </a:p>
                    <a:p>
                      <a:r>
                        <a:rPr lang="en-US" b="1" i="1" u="sng">
                          <a:solidFill>
                            <a:schemeClr val="accent3">
                              <a:lumMod val="75000"/>
                            </a:schemeClr>
                          </a:solidFill>
                        </a:rPr>
                        <a:t>No </a:t>
                      </a:r>
                      <a:r>
                        <a:rPr lang="en-US" b="1" i="1" u="sng" err="1">
                          <a:solidFill>
                            <a:schemeClr val="accent3">
                              <a:lumMod val="75000"/>
                            </a:schemeClr>
                          </a:solidFill>
                        </a:rPr>
                        <a:t>autonomus</a:t>
                      </a:r>
                      <a:endParaRPr lang="en-US" b="1" i="1" u="sng">
                        <a:solidFill>
                          <a:schemeClr val="accent3">
                            <a:lumMod val="75000"/>
                          </a:schemeClr>
                        </a:solidFill>
                      </a:endParaRP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Gave intake more </a:t>
                      </a:r>
                      <a:r>
                        <a:rPr lang="en-US" err="1"/>
                        <a:t>tork</a:t>
                      </a:r>
                      <a:r>
                        <a:rPr lang="en-US"/>
                        <a:t> and TP drove</a:t>
                      </a:r>
                    </a:p>
                    <a:p>
                      <a:r>
                        <a:rPr lang="en-US"/>
                        <a:t>What will each team member do today?</a:t>
                      </a:r>
                    </a:p>
                    <a:p>
                      <a:r>
                        <a:rPr lang="en-US"/>
                        <a:t>TP will fix the notebook and drive while AL and MB work on intake</a:t>
                      </a:r>
                    </a:p>
                    <a:p>
                      <a:r>
                        <a:rPr lang="en-US"/>
                        <a:t>What problems are holding the team back?</a:t>
                      </a:r>
                    </a:p>
                    <a:p>
                      <a:r>
                        <a:rPr lang="en-US" b="1" i="1" u="sng">
                          <a:solidFill>
                            <a:schemeClr val="accent3">
                              <a:lumMod val="75000"/>
                            </a:schemeClr>
                          </a:solidFill>
                        </a:rPr>
                        <a:t>NO AOUTONOMUS</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AL MB worked on the intake and TP drove </a:t>
                      </a:r>
                    </a:p>
                    <a:p>
                      <a:r>
                        <a:rPr lang="en-US"/>
                        <a:t>What will each team member do today?</a:t>
                      </a:r>
                    </a:p>
                    <a:p>
                      <a:r>
                        <a:rPr lang="en-US"/>
                        <a:t>AL and MB will finish the intake, and TP will drive as well as DB code</a:t>
                      </a:r>
                    </a:p>
                    <a:p>
                      <a:r>
                        <a:rPr lang="en-US"/>
                        <a:t>What problems are holding the team back?</a:t>
                      </a:r>
                    </a:p>
                    <a:p>
                      <a:r>
                        <a:rPr lang="en-US" b="1" i="1" u="sng">
                          <a:solidFill>
                            <a:schemeClr val="accent3">
                              <a:lumMod val="75000"/>
                            </a:schemeClr>
                          </a:solidFill>
                        </a:rPr>
                        <a:t>No autonomus</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FFE6BD6E-8953-9291-991F-3E6FF5AB44DC}"/>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12/1-5/2025</a:t>
            </a:r>
          </a:p>
        </p:txBody>
      </p:sp>
    </p:spTree>
    <p:extLst>
      <p:ext uri="{BB962C8B-B14F-4D97-AF65-F5344CB8AC3E}">
        <p14:creationId xmlns:p14="http://schemas.microsoft.com/office/powerpoint/2010/main" val="2121708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0">
          <a:extLst>
            <a:ext uri="{FF2B5EF4-FFF2-40B4-BE49-F238E27FC236}">
              <a16:creationId xmlns:a16="http://schemas.microsoft.com/office/drawing/2014/main" id="{26EE7AEF-771F-7DD1-F6C9-3F86AD27F90B}"/>
            </a:ext>
          </a:extLst>
        </p:cNvPr>
        <p:cNvGrpSpPr/>
        <p:nvPr/>
      </p:nvGrpSpPr>
      <p:grpSpPr>
        <a:xfrm>
          <a:off x="0" y="0"/>
          <a:ext cx="0" cy="0"/>
          <a:chOff x="0" y="0"/>
          <a:chExt cx="0" cy="0"/>
        </a:xfrm>
      </p:grpSpPr>
      <p:sp>
        <p:nvSpPr>
          <p:cNvPr id="321" name="Google Shape;321;p36">
            <a:extLst>
              <a:ext uri="{FF2B5EF4-FFF2-40B4-BE49-F238E27FC236}">
                <a16:creationId xmlns:a16="http://schemas.microsoft.com/office/drawing/2014/main" id="{421F35FC-9912-2374-F385-B0AA884E7006}"/>
              </a:ext>
            </a:extLst>
          </p:cNvPr>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p>
            <a:pPr marL="0" indent="0"/>
            <a:r>
              <a:rPr lang="en" err="1"/>
              <a:t>Convetor</a:t>
            </a:r>
            <a:r>
              <a:rPr lang="en"/>
              <a:t> back</a:t>
            </a:r>
          </a:p>
        </p:txBody>
      </p:sp>
      <p:sp>
        <p:nvSpPr>
          <p:cNvPr id="322" name="Google Shape;322;p36">
            <a:extLst>
              <a:ext uri="{FF2B5EF4-FFF2-40B4-BE49-F238E27FC236}">
                <a16:creationId xmlns:a16="http://schemas.microsoft.com/office/drawing/2014/main" id="{603C193B-B949-1C95-3EB1-B9C85BE4E075}"/>
              </a:ext>
            </a:extLst>
          </p:cNvPr>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p>
            <a:pPr marL="0" indent="0"/>
            <a:r>
              <a:rPr lang="en" err="1"/>
              <a:t>Convetor</a:t>
            </a:r>
            <a:r>
              <a:rPr lang="en"/>
              <a:t> front</a:t>
            </a:r>
          </a:p>
        </p:txBody>
      </p:sp>
      <p:sp>
        <p:nvSpPr>
          <p:cNvPr id="323" name="Google Shape;323;p36">
            <a:extLst>
              <a:ext uri="{FF2B5EF4-FFF2-40B4-BE49-F238E27FC236}">
                <a16:creationId xmlns:a16="http://schemas.microsoft.com/office/drawing/2014/main" id="{40EAD198-4965-66DC-C7DC-C6350DA4CAA3}"/>
              </a:ext>
            </a:extLst>
          </p:cNvPr>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STICK</a:t>
            </a:r>
            <a:endParaRPr/>
          </a:p>
        </p:txBody>
      </p:sp>
      <p:sp>
        <p:nvSpPr>
          <p:cNvPr id="324" name="Google Shape;324;p36">
            <a:extLst>
              <a:ext uri="{FF2B5EF4-FFF2-40B4-BE49-F238E27FC236}">
                <a16:creationId xmlns:a16="http://schemas.microsoft.com/office/drawing/2014/main" id="{FF7925EB-ECE8-0D4E-C235-5683B5A5E0D9}"/>
              </a:ext>
            </a:extLst>
          </p:cNvPr>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STICK</a:t>
            </a:r>
            <a:endParaRPr/>
          </a:p>
        </p:txBody>
      </p:sp>
      <p:sp>
        <p:nvSpPr>
          <p:cNvPr id="325" name="Google Shape;325;p36">
            <a:extLst>
              <a:ext uri="{FF2B5EF4-FFF2-40B4-BE49-F238E27FC236}">
                <a16:creationId xmlns:a16="http://schemas.microsoft.com/office/drawing/2014/main" id="{2433C501-B111-EBC4-A98A-D27F8B2575DB}"/>
              </a:ext>
            </a:extLst>
          </p:cNvPr>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BUTTON</a:t>
            </a:r>
            <a:endParaRPr/>
          </a:p>
        </p:txBody>
      </p:sp>
      <p:sp>
        <p:nvSpPr>
          <p:cNvPr id="326" name="Google Shape;326;p36">
            <a:extLst>
              <a:ext uri="{FF2B5EF4-FFF2-40B4-BE49-F238E27FC236}">
                <a16:creationId xmlns:a16="http://schemas.microsoft.com/office/drawing/2014/main" id="{CBA584E1-9ECE-6E5C-B78E-BD0429568788}"/>
              </a:ext>
            </a:extLst>
          </p:cNvPr>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p>
            <a:pPr marL="0" indent="0">
              <a:buSzPts val="1100"/>
              <a:buFont typeface="Arial"/>
            </a:pPr>
            <a:r>
              <a:rPr lang="en"/>
              <a:t>Strafe left</a:t>
            </a:r>
          </a:p>
        </p:txBody>
      </p:sp>
      <p:sp>
        <p:nvSpPr>
          <p:cNvPr id="327" name="Google Shape;327;p36">
            <a:extLst>
              <a:ext uri="{FF2B5EF4-FFF2-40B4-BE49-F238E27FC236}">
                <a16:creationId xmlns:a16="http://schemas.microsoft.com/office/drawing/2014/main" id="{1F81DA96-D049-D1A7-9FE6-1120867EC5D5}"/>
              </a:ext>
            </a:extLst>
          </p:cNvPr>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p>
            <a:pPr marL="0" indent="0">
              <a:buSzPts val="1100"/>
            </a:pPr>
            <a:r>
              <a:rPr lang="en"/>
              <a:t>Strafe right</a:t>
            </a:r>
          </a:p>
        </p:txBody>
      </p:sp>
      <p:sp>
        <p:nvSpPr>
          <p:cNvPr id="328" name="Google Shape;328;p36">
            <a:extLst>
              <a:ext uri="{FF2B5EF4-FFF2-40B4-BE49-F238E27FC236}">
                <a16:creationId xmlns:a16="http://schemas.microsoft.com/office/drawing/2014/main" id="{8B12EA79-2169-E48B-F829-46BDDE1FD6F9}"/>
              </a:ext>
            </a:extLst>
          </p:cNvPr>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9" name="Google Shape;329;p36">
            <a:extLst>
              <a:ext uri="{FF2B5EF4-FFF2-40B4-BE49-F238E27FC236}">
                <a16:creationId xmlns:a16="http://schemas.microsoft.com/office/drawing/2014/main" id="{CE929E51-8CC1-386A-736B-D4F818850EB7}"/>
              </a:ext>
            </a:extLst>
          </p:cNvPr>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p>
            <a:pPr marL="0" indent="0"/>
            <a:r>
              <a:rPr lang="en"/>
              <a:t>Intake Back</a:t>
            </a:r>
            <a:endParaRPr err="1"/>
          </a:p>
        </p:txBody>
      </p:sp>
      <p:sp>
        <p:nvSpPr>
          <p:cNvPr id="330" name="Google Shape;330;p36">
            <a:extLst>
              <a:ext uri="{FF2B5EF4-FFF2-40B4-BE49-F238E27FC236}">
                <a16:creationId xmlns:a16="http://schemas.microsoft.com/office/drawing/2014/main" id="{08D9D118-778F-FA18-9E5E-2B9397DAD1AA}"/>
              </a:ext>
            </a:extLst>
          </p:cNvPr>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p>
            <a:pPr marL="0" indent="0"/>
            <a:r>
              <a:rPr lang="en"/>
              <a:t>Intake front</a:t>
            </a:r>
          </a:p>
        </p:txBody>
      </p:sp>
      <p:sp>
        <p:nvSpPr>
          <p:cNvPr id="331" name="Google Shape;331;p36">
            <a:extLst>
              <a:ext uri="{FF2B5EF4-FFF2-40B4-BE49-F238E27FC236}">
                <a16:creationId xmlns:a16="http://schemas.microsoft.com/office/drawing/2014/main" id="{8D02811B-175A-CBBA-C627-38FB5E30CC77}"/>
              </a:ext>
            </a:extLst>
          </p:cNvPr>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p>
            <a:pPr marL="0" indent="0">
              <a:buSzPts val="1100"/>
            </a:pPr>
            <a:r>
              <a:rPr lang="en"/>
              <a:t>Forward and backward</a:t>
            </a:r>
          </a:p>
          <a:p>
            <a:pPr marL="0" lvl="0" indent="0" algn="r" rtl="0">
              <a:spcBef>
                <a:spcPts val="0"/>
              </a:spcBef>
              <a:spcAft>
                <a:spcPts val="0"/>
              </a:spcAft>
              <a:buNone/>
            </a:pPr>
            <a:endParaRPr/>
          </a:p>
        </p:txBody>
      </p:sp>
      <p:sp>
        <p:nvSpPr>
          <p:cNvPr id="332" name="Google Shape;332;p36">
            <a:extLst>
              <a:ext uri="{FF2B5EF4-FFF2-40B4-BE49-F238E27FC236}">
                <a16:creationId xmlns:a16="http://schemas.microsoft.com/office/drawing/2014/main" id="{9DF0AB33-3295-B2C9-F153-89A7B087C706}"/>
              </a:ext>
            </a:extLst>
          </p:cNvPr>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turn</a:t>
            </a:r>
            <a:endParaRPr lang="en">
              <a:solidFill>
                <a:schemeClr val="dk1"/>
              </a:solidFill>
            </a:endParaRPr>
          </a:p>
          <a:p>
            <a:pPr marL="0" lvl="0" indent="0" algn="r" rtl="0">
              <a:spcBef>
                <a:spcPts val="0"/>
              </a:spcBef>
              <a:spcAft>
                <a:spcPts val="0"/>
              </a:spcAft>
              <a:buNone/>
            </a:pPr>
            <a:endParaRPr/>
          </a:p>
        </p:txBody>
      </p:sp>
      <p:sp>
        <p:nvSpPr>
          <p:cNvPr id="333" name="Google Shape;333;p36">
            <a:extLst>
              <a:ext uri="{FF2B5EF4-FFF2-40B4-BE49-F238E27FC236}">
                <a16:creationId xmlns:a16="http://schemas.microsoft.com/office/drawing/2014/main" id="{5FCB6A64-D31E-55A4-55F0-84D675415153}"/>
              </a:ext>
            </a:extLst>
          </p:cNvPr>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p>
            <a:pPr marL="0" indent="0">
              <a:buSzPts val="1100"/>
              <a:buFont typeface="Arial"/>
            </a:pPr>
            <a:r>
              <a:rPr lang="en"/>
              <a:t>Output front</a:t>
            </a:r>
            <a:endParaRPr lang="en-US">
              <a:solidFill>
                <a:schemeClr val="dk1"/>
              </a:solidFill>
            </a:endParaRPr>
          </a:p>
          <a:p>
            <a:pPr marL="0" lvl="0" indent="0" algn="r" rtl="0">
              <a:spcBef>
                <a:spcPts val="0"/>
              </a:spcBef>
              <a:spcAft>
                <a:spcPts val="0"/>
              </a:spcAft>
              <a:buNone/>
            </a:pPr>
            <a:endParaRPr/>
          </a:p>
        </p:txBody>
      </p:sp>
      <p:sp>
        <p:nvSpPr>
          <p:cNvPr id="334" name="Google Shape;334;p36">
            <a:extLst>
              <a:ext uri="{FF2B5EF4-FFF2-40B4-BE49-F238E27FC236}">
                <a16:creationId xmlns:a16="http://schemas.microsoft.com/office/drawing/2014/main" id="{C2B921CD-4641-39CC-4F0D-6C6D5B3318E0}"/>
              </a:ext>
            </a:extLst>
          </p:cNvPr>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5" name="Google Shape;335;p36">
            <a:extLst>
              <a:ext uri="{FF2B5EF4-FFF2-40B4-BE49-F238E27FC236}">
                <a16:creationId xmlns:a16="http://schemas.microsoft.com/office/drawing/2014/main" id="{C83B96FB-B3BB-8999-A0B0-279DC10A18D0}"/>
              </a:ext>
            </a:extLst>
          </p:cNvPr>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6" name="Google Shape;336;p36">
            <a:extLst>
              <a:ext uri="{FF2B5EF4-FFF2-40B4-BE49-F238E27FC236}">
                <a16:creationId xmlns:a16="http://schemas.microsoft.com/office/drawing/2014/main" id="{AD946359-9B5E-7DDF-52D8-FE42454FA9FE}"/>
              </a:ext>
            </a:extLst>
          </p:cNvPr>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p>
            <a:pPr marL="0" indent="0">
              <a:buSzPts val="1100"/>
            </a:pPr>
            <a:r>
              <a:rPr lang="en"/>
              <a:t>Output back</a:t>
            </a:r>
            <a:endParaRPr lang="en">
              <a:solidFill>
                <a:schemeClr val="dk1"/>
              </a:solidFill>
            </a:endParaRPr>
          </a:p>
          <a:p>
            <a:pPr marL="0" lvl="0" indent="0" algn="r" rtl="0">
              <a:spcBef>
                <a:spcPts val="0"/>
              </a:spcBef>
              <a:spcAft>
                <a:spcPts val="0"/>
              </a:spcAft>
              <a:buNone/>
            </a:pPr>
            <a:endParaRPr/>
          </a:p>
        </p:txBody>
      </p:sp>
      <p:sp>
        <p:nvSpPr>
          <p:cNvPr id="337" name="Google Shape;337;p36">
            <a:extLst>
              <a:ext uri="{FF2B5EF4-FFF2-40B4-BE49-F238E27FC236}">
                <a16:creationId xmlns:a16="http://schemas.microsoft.com/office/drawing/2014/main" id="{0A295F1A-5081-C8C9-5F30-FD9FED60F341}"/>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8" name="Google Shape;338;p36">
            <a:extLst>
              <a:ext uri="{FF2B5EF4-FFF2-40B4-BE49-F238E27FC236}">
                <a16:creationId xmlns:a16="http://schemas.microsoft.com/office/drawing/2014/main" id="{6D7CA0CB-CFDF-3C01-4495-A2168743FA5A}"/>
              </a:ext>
            </a:extLst>
          </p:cNvPr>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9" name="Google Shape;339;p36">
            <a:extLst>
              <a:ext uri="{FF2B5EF4-FFF2-40B4-BE49-F238E27FC236}">
                <a16:creationId xmlns:a16="http://schemas.microsoft.com/office/drawing/2014/main" id="{0ED3D0DC-B1D0-06A5-921B-A207D9FC1E12}"/>
              </a:ext>
            </a:extLst>
          </p:cNvPr>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0" name="Google Shape;340;p36">
            <a:extLst>
              <a:ext uri="{FF2B5EF4-FFF2-40B4-BE49-F238E27FC236}">
                <a16:creationId xmlns:a16="http://schemas.microsoft.com/office/drawing/2014/main" id="{48A777C4-9AD6-B9BB-A706-679299524D7D}"/>
              </a:ext>
            </a:extLst>
          </p:cNvPr>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US"/>
              <a:t>36</a:t>
            </a:r>
          </a:p>
        </p:txBody>
      </p:sp>
    </p:spTree>
    <p:extLst>
      <p:ext uri="{BB962C8B-B14F-4D97-AF65-F5344CB8AC3E}">
        <p14:creationId xmlns:p14="http://schemas.microsoft.com/office/powerpoint/2010/main" val="3314428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46000">
              <a:schemeClr val="accent3">
                <a:lumMod val="60000"/>
                <a:lumOff val="40000"/>
              </a:schemeClr>
            </a:gs>
            <a:gs pos="100000">
              <a:schemeClr val="accent2">
                <a:lumMod val="75000"/>
              </a:schemeClr>
            </a:gs>
          </a:gsLst>
          <a:path path="circle">
            <a:fillToRect l="50000" t="130000" r="50000" b="-30000"/>
          </a:path>
        </a:gra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1407518"/>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Section A</a:t>
            </a:r>
            <a:endParaRPr/>
          </a:p>
        </p:txBody>
      </p:sp>
      <p:sp>
        <p:nvSpPr>
          <p:cNvPr id="2" name="TextBox 1">
            <a:extLst>
              <a:ext uri="{FF2B5EF4-FFF2-40B4-BE49-F238E27FC236}">
                <a16:creationId xmlns:a16="http://schemas.microsoft.com/office/drawing/2014/main" id="{71252795-101C-9775-005F-D4CF89106CA7}"/>
              </a:ext>
            </a:extLst>
          </p:cNvPr>
          <p:cNvSpPr txBox="1"/>
          <p:nvPr/>
        </p:nvSpPr>
        <p:spPr>
          <a:xfrm>
            <a:off x="689113" y="3882887"/>
            <a:ext cx="6347791" cy="3046988"/>
          </a:xfrm>
          <a:prstGeom prst="rect">
            <a:avLst/>
          </a:prstGeom>
          <a:noFill/>
        </p:spPr>
        <p:txBody>
          <a:bodyPr wrap="square" rtlCol="0">
            <a:spAutoFit/>
          </a:bodyPr>
          <a:lstStyle/>
          <a:p>
            <a:pPr algn="ctr"/>
            <a:r>
              <a:rPr lang="en-US" sz="3200"/>
              <a:t>This section contains the blank documents for your use.</a:t>
            </a:r>
          </a:p>
          <a:p>
            <a:endParaRPr lang="en-US" sz="3200" b="1"/>
          </a:p>
          <a:p>
            <a:pPr algn="ctr"/>
            <a:r>
              <a:rPr lang="en-US" sz="3200"/>
              <a:t>Make sure to duplicate these (or copy/paste) </a:t>
            </a:r>
            <a:r>
              <a:rPr lang="en-US" sz="3200" b="1"/>
              <a:t>BEFORE </a:t>
            </a:r>
            <a:r>
              <a:rPr lang="en-US" sz="3200"/>
              <a:t>you use/move them.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2C239FEE-13F0-77DF-0A9A-58021BC9E8E3}"/>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23FB0D53-C7DA-CBB2-3FFA-21DB89419583}"/>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reflect on how well your team is working together, be respectful but honest,</a:t>
            </a:r>
            <a:r>
              <a:rPr lang="en-US" kern="100">
                <a:latin typeface="Calibri" panose="020F0502020204030204" pitchFamily="34" charset="0"/>
                <a:ea typeface="Calibri" panose="020F0502020204030204" pitchFamily="34" charset="0"/>
                <a:cs typeface="Times New Roman" panose="02020603050405020304" pitchFamily="18" charset="0"/>
              </a:rPr>
              <a:t> and everyone should be allowed to express themselves</a:t>
            </a:r>
            <a:r>
              <a:rPr lang="en-US" kern="100">
                <a:effectLst/>
                <a:latin typeface="Calibri" panose="020F0502020204030204" pitchFamily="34" charset="0"/>
                <a:ea typeface="Calibri" panose="020F0502020204030204" pitchFamily="34" charset="0"/>
                <a:cs typeface="Times New Roman" panose="02020603050405020304" pitchFamily="18" charset="0"/>
              </a:rPr>
              <a:t>.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CONTINUE</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7" name="Google Shape;227;p28">
            <a:extLst>
              <a:ext uri="{FF2B5EF4-FFF2-40B4-BE49-F238E27FC236}">
                <a16:creationId xmlns:a16="http://schemas.microsoft.com/office/drawing/2014/main" id="{C4FFBEC9-8966-5AA8-BE15-CE8066D2EAFD}"/>
              </a:ext>
            </a:extLst>
          </p:cNvPr>
          <p:cNvSpPr txBox="1">
            <a:spLocks noGrp="1" noChangeAspect="1"/>
          </p:cNvSpPr>
          <p:nvPr>
            <p:ph type="subTitle" idx="3"/>
          </p:nvPr>
        </p:nvSpPr>
        <p:spPr>
          <a:xfrm>
            <a:off x="5936974" y="960524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989A6A6F-DF14-D1AD-E7EB-3805DC5EEA21}"/>
              </a:ext>
            </a:extLst>
          </p:cNvPr>
          <p:cNvSpPr txBox="1">
            <a:spLocks noChangeAspect="1"/>
          </p:cNvSpPr>
          <p:nvPr/>
        </p:nvSpPr>
        <p:spPr>
          <a:xfrm>
            <a:off x="95526" y="4599609"/>
            <a:ext cx="6789487" cy="382092"/>
          </a:xfrm>
          <a:prstGeom prst="rect">
            <a:avLst/>
          </a:prstGeom>
          <a:noFill/>
        </p:spPr>
        <p:txBody>
          <a:bodyPr wrap="none" rtlCol="0">
            <a:spAutoFit/>
          </a:bodyPr>
          <a:lstStyle/>
          <a:p>
            <a:pPr marL="0" marR="0">
              <a:lnSpc>
                <a:spcPct val="150000"/>
              </a:lnSpc>
              <a:spcBef>
                <a:spcPts val="10"/>
              </a:spcBef>
              <a:spcAft>
                <a:spcPts val="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2. </a:t>
            </a:r>
            <a:r>
              <a:rPr lang="en-US" kern="100">
                <a:effectLst/>
                <a:latin typeface="Calibri" panose="020F0502020204030204" pitchFamily="34" charset="0"/>
                <a:ea typeface="Calibri" panose="020F0502020204030204" pitchFamily="34" charset="0"/>
                <a:cs typeface="Times New Roman" panose="02020603050405020304" pitchFamily="18" charset="0"/>
              </a:rPr>
              <a:t>What is not working for our team, that we should </a:t>
            </a:r>
            <a:r>
              <a:rPr lang="en-US" b="1" kern="10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STOP</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p:txBody>
      </p:sp>
      <p:sp>
        <p:nvSpPr>
          <p:cNvPr id="9" name="TextBox 8">
            <a:extLst>
              <a:ext uri="{FF2B5EF4-FFF2-40B4-BE49-F238E27FC236}">
                <a16:creationId xmlns:a16="http://schemas.microsoft.com/office/drawing/2014/main" id="{CC283C92-028A-BA61-AA29-AE110B1C8E1F}"/>
              </a:ext>
            </a:extLst>
          </p:cNvPr>
          <p:cNvSpPr txBox="1"/>
          <p:nvPr/>
        </p:nvSpPr>
        <p:spPr>
          <a:xfrm>
            <a:off x="231913" y="92765"/>
            <a:ext cx="6950765" cy="1446550"/>
          </a:xfrm>
          <a:prstGeom prst="rect">
            <a:avLst/>
          </a:prstGeom>
          <a:noFill/>
        </p:spPr>
        <p:txBody>
          <a:bodyPr wrap="square" numCol="2">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Retrospective</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endParaRPr lang="en-US" sz="16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C33FB0D-A48A-4153-290C-3AA01590F200}"/>
              </a:ext>
            </a:extLst>
          </p:cNvPr>
          <p:cNvSpPr txBox="1"/>
          <p:nvPr/>
        </p:nvSpPr>
        <p:spPr>
          <a:xfrm>
            <a:off x="107122" y="6788936"/>
            <a:ext cx="7356501"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3. </a:t>
            </a:r>
            <a:r>
              <a:rPr lang="en-US" kern="100">
                <a:effectLst/>
                <a:latin typeface="Calibri" panose="020F0502020204030204" pitchFamily="34" charset="0"/>
                <a:ea typeface="Calibri" panose="020F0502020204030204" pitchFamily="34" charset="0"/>
                <a:cs typeface="Times New Roman" panose="02020603050405020304" pitchFamily="18" charset="0"/>
              </a:rPr>
              <a:t>What do we want to try doing as a team, that we should </a:t>
            </a:r>
            <a:r>
              <a:rPr lang="en-US" b="1" kern="100">
                <a:solidFill>
                  <a:srgbClr val="006600"/>
                </a:solidFill>
                <a:effectLst/>
                <a:latin typeface="Calibri" panose="020F0502020204030204" pitchFamily="34" charset="0"/>
                <a:ea typeface="Calibri" panose="020F0502020204030204" pitchFamily="34" charset="0"/>
                <a:cs typeface="Times New Roman" panose="02020603050405020304" pitchFamily="18" charset="0"/>
              </a:rPr>
              <a:t>START</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r>
              <a:rPr lang="en-US" kern="100">
                <a:latin typeface="Calibri" panose="020F0502020204030204" pitchFamily="34" charset="0"/>
                <a:cs typeface="Times New Roman" panose="02020603050405020304" pitchFamily="18" charset="0"/>
              </a:rPr>
              <a:t>     For Each thing we want to </a:t>
            </a:r>
            <a:r>
              <a:rPr lang="en-US" b="1" kern="100">
                <a:solidFill>
                  <a:schemeClr val="tx2">
                    <a:lumMod val="75000"/>
                  </a:schemeClr>
                </a:solidFill>
                <a:latin typeface="Calibri" panose="020F0502020204030204" pitchFamily="34" charset="0"/>
                <a:cs typeface="Times New Roman" panose="02020603050405020304" pitchFamily="18" charset="0"/>
              </a:rPr>
              <a:t>stop</a:t>
            </a:r>
            <a:r>
              <a:rPr lang="en-US" kern="100">
                <a:latin typeface="Calibri" panose="020F0502020204030204" pitchFamily="34" charset="0"/>
                <a:cs typeface="Times New Roman" panose="02020603050405020304" pitchFamily="18" charset="0"/>
              </a:rPr>
              <a:t> doing, we should have a thing to </a:t>
            </a:r>
            <a:r>
              <a:rPr lang="en-US" b="1" kern="100">
                <a:solidFill>
                  <a:srgbClr val="006600"/>
                </a:solidFill>
                <a:latin typeface="Calibri" panose="020F0502020204030204" pitchFamily="34" charset="0"/>
                <a:cs typeface="Times New Roman" panose="02020603050405020304" pitchFamily="18" charset="0"/>
              </a:rPr>
              <a:t>start</a:t>
            </a:r>
            <a:r>
              <a:rPr lang="en-US" kern="100">
                <a:latin typeface="Calibri" panose="020F0502020204030204" pitchFamily="34" charset="0"/>
                <a:cs typeface="Times New Roman" panose="02020603050405020304" pitchFamily="18" charset="0"/>
              </a:rPr>
              <a:t> that solves the issue!</a:t>
            </a:r>
            <a:endParaRPr lang="en-US"/>
          </a:p>
        </p:txBody>
      </p:sp>
      <p:sp>
        <p:nvSpPr>
          <p:cNvPr id="12" name="TextBox 11">
            <a:extLst>
              <a:ext uri="{FF2B5EF4-FFF2-40B4-BE49-F238E27FC236}">
                <a16:creationId xmlns:a16="http://schemas.microsoft.com/office/drawing/2014/main" id="{6E0069C4-AB9B-A23F-A0B9-7503499EF169}"/>
              </a:ext>
            </a:extLst>
          </p:cNvPr>
          <p:cNvSpPr txBox="1"/>
          <p:nvPr/>
        </p:nvSpPr>
        <p:spPr>
          <a:xfrm>
            <a:off x="185532" y="2879402"/>
            <a:ext cx="7209182" cy="174339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should continue to divide in our work.</a:t>
            </a:r>
          </a:p>
        </p:txBody>
      </p:sp>
      <p:sp>
        <p:nvSpPr>
          <p:cNvPr id="13" name="TextBox 12">
            <a:extLst>
              <a:ext uri="{FF2B5EF4-FFF2-40B4-BE49-F238E27FC236}">
                <a16:creationId xmlns:a16="http://schemas.microsoft.com/office/drawing/2014/main" id="{C93744E9-C594-8045-6F02-DED28463BC6B}"/>
              </a:ext>
            </a:extLst>
          </p:cNvPr>
          <p:cNvSpPr txBox="1"/>
          <p:nvPr/>
        </p:nvSpPr>
        <p:spPr>
          <a:xfrm>
            <a:off x="182848" y="5032035"/>
            <a:ext cx="7209182" cy="176162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amazing ability to get off topic and get in ridiculous conversations. We should fill out our sprint plan.</a:t>
            </a:r>
          </a:p>
        </p:txBody>
      </p:sp>
      <p:sp>
        <p:nvSpPr>
          <p:cNvPr id="15" name="TextBox 14">
            <a:extLst>
              <a:ext uri="{FF2B5EF4-FFF2-40B4-BE49-F238E27FC236}">
                <a16:creationId xmlns:a16="http://schemas.microsoft.com/office/drawing/2014/main" id="{D8A8C6B2-57F7-60EF-A66E-EA5D4C0309E6}"/>
              </a:ext>
            </a:extLst>
          </p:cNvPr>
          <p:cNvSpPr txBox="1"/>
          <p:nvPr/>
        </p:nvSpPr>
        <p:spPr>
          <a:xfrm>
            <a:off x="914400" y="1104899"/>
            <a:ext cx="2431775" cy="3810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92500" lnSpcReduction="20000"/>
          </a:bodyPr>
          <a:lstStyle/>
          <a:p>
            <a:r>
              <a:rPr lang="en-US" sz="2500" b="1" err="1">
                <a:latin typeface="Roboto"/>
                <a:ea typeface="Roboto"/>
                <a:cs typeface="Roboto"/>
              </a:rPr>
              <a:t>TyDoMaL</a:t>
            </a:r>
            <a:endParaRPr lang="en-US" err="1"/>
          </a:p>
        </p:txBody>
      </p:sp>
      <p:sp>
        <p:nvSpPr>
          <p:cNvPr id="16" name="TextBox 15">
            <a:extLst>
              <a:ext uri="{FF2B5EF4-FFF2-40B4-BE49-F238E27FC236}">
                <a16:creationId xmlns:a16="http://schemas.microsoft.com/office/drawing/2014/main" id="{A2848679-9472-CB16-F2BD-D6E5B4B01B99}"/>
              </a:ext>
            </a:extLst>
          </p:cNvPr>
          <p:cNvSpPr txBox="1"/>
          <p:nvPr/>
        </p:nvSpPr>
        <p:spPr>
          <a:xfrm>
            <a:off x="1106558" y="655983"/>
            <a:ext cx="2246242" cy="390938"/>
          </a:xfrm>
          <a:prstGeom prst="rect">
            <a:avLst/>
          </a:prstGeom>
          <a:solidFill>
            <a:schemeClr val="bg1"/>
          </a:solidFill>
          <a:ln>
            <a:solidFill>
              <a:schemeClr val="accent1">
                <a:lumMod val="50000"/>
              </a:schemeClr>
            </a:solidFill>
          </a:ln>
        </p:spPr>
        <p:txBody>
          <a:bodyPr wrap="square" lIns="91440" tIns="45720" rIns="91440" bIns="45720" rtlCol="0" anchor="t">
            <a:normAutofit/>
          </a:bodyPr>
          <a:lstStyle/>
          <a:p>
            <a:r>
              <a:rPr lang="en-US" sz="1600"/>
              <a:t>4</a:t>
            </a:r>
          </a:p>
        </p:txBody>
      </p:sp>
      <p:sp>
        <p:nvSpPr>
          <p:cNvPr id="17" name="TextBox 16">
            <a:extLst>
              <a:ext uri="{FF2B5EF4-FFF2-40B4-BE49-F238E27FC236}">
                <a16:creationId xmlns:a16="http://schemas.microsoft.com/office/drawing/2014/main" id="{2CECFC06-39AC-D096-E4E9-D1E4F28F2168}"/>
              </a:ext>
            </a:extLst>
          </p:cNvPr>
          <p:cNvSpPr txBox="1"/>
          <p:nvPr/>
        </p:nvSpPr>
        <p:spPr>
          <a:xfrm>
            <a:off x="3717235" y="722243"/>
            <a:ext cx="3611217" cy="8282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92500" lnSpcReduction="20000"/>
          </a:bodyPr>
          <a:lstStyle/>
          <a:p>
            <a:r>
              <a:rPr lang="en-US" sz="1600"/>
              <a:t>Dontae Brown</a:t>
            </a:r>
          </a:p>
          <a:p>
            <a:r>
              <a:rPr lang="en-US" sz="1600"/>
              <a:t>Tyler Painter</a:t>
            </a:r>
          </a:p>
          <a:p>
            <a:r>
              <a:rPr lang="en-US" sz="1600"/>
              <a:t>Alice Schutt</a:t>
            </a:r>
          </a:p>
          <a:p>
            <a:r>
              <a:rPr lang="en-US" sz="1600"/>
              <a:t>Marco Banuelos</a:t>
            </a:r>
          </a:p>
        </p:txBody>
      </p:sp>
      <p:sp>
        <p:nvSpPr>
          <p:cNvPr id="18" name="TextBox 17">
            <a:extLst>
              <a:ext uri="{FF2B5EF4-FFF2-40B4-BE49-F238E27FC236}">
                <a16:creationId xmlns:a16="http://schemas.microsoft.com/office/drawing/2014/main" id="{9DF9E861-8CE7-9A95-CD90-DE9B42E28133}"/>
              </a:ext>
            </a:extLst>
          </p:cNvPr>
          <p:cNvSpPr txBox="1"/>
          <p:nvPr/>
        </p:nvSpPr>
        <p:spPr>
          <a:xfrm>
            <a:off x="6453810" y="951506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37</a:t>
            </a:r>
          </a:p>
        </p:txBody>
      </p:sp>
      <p:sp>
        <p:nvSpPr>
          <p:cNvPr id="20" name="Google Shape;227;p28">
            <a:extLst>
              <a:ext uri="{FF2B5EF4-FFF2-40B4-BE49-F238E27FC236}">
                <a16:creationId xmlns:a16="http://schemas.microsoft.com/office/drawing/2014/main" id="{BFABEF0E-2F8B-CE64-F7D2-3853BF7E60E6}"/>
              </a:ext>
            </a:extLst>
          </p:cNvPr>
          <p:cNvSpPr txBox="1">
            <a:spLocks noChangeAspect="1"/>
          </p:cNvSpPr>
          <p:nvPr/>
        </p:nvSpPr>
        <p:spPr>
          <a:xfrm>
            <a:off x="3863010" y="9625125"/>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Date:</a:t>
            </a:r>
          </a:p>
        </p:txBody>
      </p:sp>
      <p:sp>
        <p:nvSpPr>
          <p:cNvPr id="21" name="TextBox 20">
            <a:extLst>
              <a:ext uri="{FF2B5EF4-FFF2-40B4-BE49-F238E27FC236}">
                <a16:creationId xmlns:a16="http://schemas.microsoft.com/office/drawing/2014/main" id="{C7202DA8-64A7-F3B1-F17A-8C06D1E198AB}"/>
              </a:ext>
            </a:extLst>
          </p:cNvPr>
          <p:cNvSpPr txBox="1"/>
          <p:nvPr/>
        </p:nvSpPr>
        <p:spPr>
          <a:xfrm>
            <a:off x="4359965" y="9508435"/>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12/5/2025</a:t>
            </a:r>
          </a:p>
        </p:txBody>
      </p:sp>
      <p:sp>
        <p:nvSpPr>
          <p:cNvPr id="7" name="TextBox 6">
            <a:extLst>
              <a:ext uri="{FF2B5EF4-FFF2-40B4-BE49-F238E27FC236}">
                <a16:creationId xmlns:a16="http://schemas.microsoft.com/office/drawing/2014/main" id="{0745044A-8061-5BF7-73CE-2B3891150ECF}"/>
              </a:ext>
            </a:extLst>
          </p:cNvPr>
          <p:cNvSpPr txBox="1"/>
          <p:nvPr/>
        </p:nvSpPr>
        <p:spPr>
          <a:xfrm>
            <a:off x="285989" y="7301622"/>
            <a:ext cx="7209182" cy="176162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want to start focusing more on the task at hand. We will do this by whenever we start getting off task and we realize it we will help each other refocus. Whoever is off topic will look at the sprint plan and explain where we are at, and they should update it as well. We should start driving in between code testing.</a:t>
            </a:r>
          </a:p>
        </p:txBody>
      </p:sp>
    </p:spTree>
    <p:extLst>
      <p:ext uri="{BB962C8B-B14F-4D97-AF65-F5344CB8AC3E}">
        <p14:creationId xmlns:p14="http://schemas.microsoft.com/office/powerpoint/2010/main" val="3955622265"/>
      </p:ext>
    </p:extLst>
  </p:cSld>
  <p:clrMapOvr>
    <a:masterClrMapping/>
  </p:clrMapOvr>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AF47369C-8DD6-691B-A46B-7403AFAB4209}"/>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2D228119-BF3F-747D-FE32-8BFD7033BF99}"/>
              </a:ext>
            </a:extLst>
          </p:cNvPr>
          <p:cNvSpPr txBox="1">
            <a:spLocks/>
          </p:cNvSpPr>
          <p:nvPr/>
        </p:nvSpPr>
        <p:spPr>
          <a:xfrm>
            <a:off x="126511" y="9052560"/>
            <a:ext cx="7321211" cy="1388842"/>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4.     Demonstrate the product that you produced this sprint.</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227" name="Google Shape;227;p28">
            <a:extLst>
              <a:ext uri="{FF2B5EF4-FFF2-40B4-BE49-F238E27FC236}">
                <a16:creationId xmlns:a16="http://schemas.microsoft.com/office/drawing/2014/main" id="{A7785F0E-F636-8F77-CE46-C3A6E58DD999}"/>
              </a:ext>
            </a:extLst>
          </p:cNvPr>
          <p:cNvSpPr txBox="1">
            <a:spLocks noGrp="1"/>
          </p:cNvSpPr>
          <p:nvPr>
            <p:ph type="subTitle" idx="3"/>
          </p:nvPr>
        </p:nvSpPr>
        <p:spPr>
          <a:xfrm>
            <a:off x="5962694" y="9552239"/>
            <a:ext cx="795916" cy="50616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2" name="TextBox 1">
            <a:extLst>
              <a:ext uri="{FF2B5EF4-FFF2-40B4-BE49-F238E27FC236}">
                <a16:creationId xmlns:a16="http://schemas.microsoft.com/office/drawing/2014/main" id="{AC1731F6-62BE-17E8-5FA5-02098441C39B}"/>
              </a:ext>
            </a:extLst>
          </p:cNvPr>
          <p:cNvSpPr txBox="1">
            <a:spLocks noChangeAspect="1"/>
          </p:cNvSpPr>
          <p:nvPr/>
        </p:nvSpPr>
        <p:spPr>
          <a:xfrm>
            <a:off x="126500" y="1697528"/>
            <a:ext cx="7645900" cy="1696618"/>
          </a:xfrm>
          <a:prstGeom prst="rect">
            <a:avLst/>
          </a:prstGeom>
          <a:noFill/>
        </p:spPr>
        <p:txBody>
          <a:bodyPr wrap="square">
            <a:spAutoFit/>
          </a:bodyPr>
          <a:lstStyle/>
          <a:p>
            <a:pPr marL="342900" marR="0" lvl="0" indent="-342900">
              <a:spcBef>
                <a:spcPts val="0"/>
              </a:spcBef>
              <a:spcAft>
                <a:spcPts val="0"/>
              </a:spcAft>
              <a:buFont typeface="+mj-lt"/>
              <a:buAutoNum type="arabicPeriod"/>
            </a:pPr>
            <a:r>
              <a:rPr lang="en-US" sz="1600" b="0" i="0" u="none" strike="noStrike">
                <a:solidFill>
                  <a:srgbClr val="000000"/>
                </a:solidFill>
                <a:effectLst/>
                <a:latin typeface="Calibri" panose="020F0502020204030204" pitchFamily="34" charset="0"/>
                <a:cs typeface="Calibri" panose="020F0502020204030204" pitchFamily="34" charset="0"/>
              </a:rPr>
              <a:t>Using complete sentences, give a summary of what your team accomplished this sprint. Also, identify which </a:t>
            </a:r>
            <a:r>
              <a:rPr lang="en-US" sz="1600" b="1" i="0" u="none" strike="noStrike">
                <a:solidFill>
                  <a:srgbClr val="000000"/>
                </a:solidFill>
                <a:effectLst/>
                <a:latin typeface="Calibri" panose="020F0502020204030204" pitchFamily="34" charset="0"/>
                <a:cs typeface="Calibri" panose="020F0502020204030204" pitchFamily="34" charset="0"/>
              </a:rPr>
              <a:t>product backlog </a:t>
            </a:r>
            <a:r>
              <a:rPr lang="en-US" sz="1600" b="0" i="0" u="none" strike="noStrike">
                <a:solidFill>
                  <a:srgbClr val="000000"/>
                </a:solidFill>
                <a:effectLst/>
                <a:latin typeface="Calibri" panose="020F0502020204030204" pitchFamily="34" charset="0"/>
                <a:cs typeface="Calibri" panose="020F0502020204030204" pitchFamily="34" charset="0"/>
              </a:rPr>
              <a:t>items you fully completed:</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492B54F-23F7-A469-BB5D-6E4490A2A60E}"/>
              </a:ext>
            </a:extLst>
          </p:cNvPr>
          <p:cNvSpPr txBox="1"/>
          <p:nvPr/>
        </p:nvSpPr>
        <p:spPr>
          <a:xfrm>
            <a:off x="92765" y="6135756"/>
            <a:ext cx="7169427" cy="584775"/>
          </a:xfrm>
          <a:prstGeom prst="rect">
            <a:avLst/>
          </a:prstGeom>
          <a:noFill/>
        </p:spPr>
        <p:txBody>
          <a:bodyPr wrap="square" rtlCol="0">
            <a:spAutoFit/>
          </a:bodyPr>
          <a:lstStyle/>
          <a:p>
            <a:pPr marL="396875" marR="0" lvl="0" indent="-396875">
              <a:spcBef>
                <a:spcPts val="0"/>
              </a:spcBef>
              <a:spcAft>
                <a:spcPts val="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3.     </a:t>
            </a:r>
            <a:r>
              <a:rPr lang="en-US" sz="1600" kern="100">
                <a:effectLst/>
                <a:latin typeface="Calibri" panose="020F0502020204030204" pitchFamily="34" charset="0"/>
                <a:ea typeface="Calibri" panose="020F0502020204030204" pitchFamily="34" charset="0"/>
                <a:cs typeface="Times New Roman" panose="02020603050405020304" pitchFamily="18" charset="0"/>
              </a:rPr>
              <a:t>What sprint backlog items do you need to move back to your product backlog</a:t>
            </a:r>
            <a:r>
              <a:rPr lang="en-US" sz="1600" kern="100">
                <a:latin typeface="Calibri" panose="020F0502020204030204" pitchFamily="34" charset="0"/>
                <a:ea typeface="Calibri" panose="020F0502020204030204" pitchFamily="34" charset="0"/>
                <a:cs typeface="Times New Roman" panose="02020603050405020304" pitchFamily="18" charset="0"/>
              </a:rPr>
              <a:t>? Put them in order of priority, highest priority should be at the top of the list.</a:t>
            </a:r>
            <a:endParaRPr lang="en-US" sz="1400" b="1"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3BF36AD-0924-3505-11BD-A17E664AB438}"/>
              </a:ext>
            </a:extLst>
          </p:cNvPr>
          <p:cNvSpPr txBox="1"/>
          <p:nvPr/>
        </p:nvSpPr>
        <p:spPr>
          <a:xfrm>
            <a:off x="154991" y="140174"/>
            <a:ext cx="3608254" cy="1270476"/>
          </a:xfrm>
          <a:prstGeom prst="rect">
            <a:avLst/>
          </a:prstGeom>
          <a:noFill/>
        </p:spPr>
        <p:txBody>
          <a:bodyPr wrap="square" rtlCol="0">
            <a:spAutoFit/>
          </a:bodyPr>
          <a:lstStyle/>
          <a:p>
            <a:pPr marL="0" marR="0">
              <a:lnSpc>
                <a:spcPct val="107000"/>
              </a:lnSpc>
              <a:spcBef>
                <a:spcPts val="0"/>
              </a:spcBef>
              <a:spcAft>
                <a:spcPts val="800"/>
              </a:spcAft>
            </a:pPr>
            <a:r>
              <a:rPr lang="en-US" sz="2400" b="1"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24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 </a:t>
            </a:r>
          </a:p>
          <a:p>
            <a:pPr marL="0" marR="0">
              <a:lnSpc>
                <a:spcPct val="107000"/>
              </a:lnSpc>
              <a:spcBef>
                <a:spcPts val="0"/>
              </a:spcBef>
              <a:spcAft>
                <a:spcPts val="800"/>
              </a:spcAft>
            </a:pPr>
            <a:r>
              <a:rPr lang="en-US" sz="18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Team:</a:t>
            </a:r>
            <a:endParaRPr lang="en-US" sz="1800">
              <a:solidFill>
                <a:schemeClr val="tx1">
                  <a:lumMod val="65000"/>
                  <a:lumOff val="35000"/>
                </a:schemeClr>
              </a:solidFill>
            </a:endParaRPr>
          </a:p>
        </p:txBody>
      </p:sp>
      <p:sp>
        <p:nvSpPr>
          <p:cNvPr id="8" name="TextBox 7">
            <a:extLst>
              <a:ext uri="{FF2B5EF4-FFF2-40B4-BE49-F238E27FC236}">
                <a16:creationId xmlns:a16="http://schemas.microsoft.com/office/drawing/2014/main" id="{8F0FE743-21DD-E800-D630-3C016F9B909E}"/>
              </a:ext>
            </a:extLst>
          </p:cNvPr>
          <p:cNvSpPr txBox="1"/>
          <p:nvPr/>
        </p:nvSpPr>
        <p:spPr>
          <a:xfrm>
            <a:off x="3301538" y="601178"/>
            <a:ext cx="4179314" cy="373757"/>
          </a:xfrm>
          <a:prstGeom prst="rect">
            <a:avLst/>
          </a:prstGeom>
          <a:noFill/>
        </p:spPr>
        <p:txBody>
          <a:bodyPr wrap="square" rtlCol="0">
            <a:spAutoFit/>
          </a:bodyPr>
          <a:lstStyle/>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800">
              <a:solidFill>
                <a:schemeClr val="tx1">
                  <a:lumMod val="65000"/>
                  <a:lumOff val="35000"/>
                </a:schemeClr>
              </a:solidFill>
            </a:endParaRPr>
          </a:p>
        </p:txBody>
      </p:sp>
      <p:sp>
        <p:nvSpPr>
          <p:cNvPr id="13" name="TextBox 12">
            <a:extLst>
              <a:ext uri="{FF2B5EF4-FFF2-40B4-BE49-F238E27FC236}">
                <a16:creationId xmlns:a16="http://schemas.microsoft.com/office/drawing/2014/main" id="{206A7E90-0C31-73BD-C9A5-3BB15C9288EF}"/>
              </a:ext>
            </a:extLst>
          </p:cNvPr>
          <p:cNvSpPr txBox="1">
            <a:spLocks noGrp="1" noRot="1" noChangeAspect="1" noMove="1" noResize="1" noEditPoints="1" noAdjustHandles="1" noChangeArrowheads="1" noChangeShapeType="1"/>
          </p:cNvSpPr>
          <p:nvPr/>
        </p:nvSpPr>
        <p:spPr>
          <a:xfrm>
            <a:off x="126500" y="4023284"/>
            <a:ext cx="7645900" cy="1635063"/>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2.     Using complete sentences, tell me what your sprint goal was, did you meet that goal this sprint, and why you did or did not meet that goal:</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2AE9E74F-2BD3-343F-D7B3-A8682E739B9F}"/>
              </a:ext>
            </a:extLst>
          </p:cNvPr>
          <p:cNvSpPr txBox="1"/>
          <p:nvPr/>
        </p:nvSpPr>
        <p:spPr>
          <a:xfrm>
            <a:off x="1133062" y="602975"/>
            <a:ext cx="210046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4</a:t>
            </a:r>
          </a:p>
        </p:txBody>
      </p:sp>
      <p:sp>
        <p:nvSpPr>
          <p:cNvPr id="15" name="TextBox 14">
            <a:extLst>
              <a:ext uri="{FF2B5EF4-FFF2-40B4-BE49-F238E27FC236}">
                <a16:creationId xmlns:a16="http://schemas.microsoft.com/office/drawing/2014/main" id="{12F4CFA6-E0D2-1E1B-369B-2AF1FFC6A44E}"/>
              </a:ext>
            </a:extLst>
          </p:cNvPr>
          <p:cNvSpPr txBox="1"/>
          <p:nvPr/>
        </p:nvSpPr>
        <p:spPr>
          <a:xfrm>
            <a:off x="914400" y="1106558"/>
            <a:ext cx="23058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2300" b="1" err="1">
                <a:latin typeface="Roboto"/>
                <a:ea typeface="Roboto"/>
                <a:cs typeface="Roboto"/>
              </a:rPr>
              <a:t>TyDoMaL</a:t>
            </a:r>
            <a:endParaRPr lang="en-US" sz="2300" err="1">
              <a:latin typeface="Roboto"/>
              <a:ea typeface="Roboto"/>
              <a:cs typeface="Roboto"/>
            </a:endParaRPr>
          </a:p>
        </p:txBody>
      </p:sp>
      <p:sp>
        <p:nvSpPr>
          <p:cNvPr id="16" name="TextBox 15">
            <a:extLst>
              <a:ext uri="{FF2B5EF4-FFF2-40B4-BE49-F238E27FC236}">
                <a16:creationId xmlns:a16="http://schemas.microsoft.com/office/drawing/2014/main" id="{6D5EBBC8-5278-0BF5-017B-D7C61865BDC5}"/>
              </a:ext>
            </a:extLst>
          </p:cNvPr>
          <p:cNvSpPr txBox="1"/>
          <p:nvPr/>
        </p:nvSpPr>
        <p:spPr>
          <a:xfrm>
            <a:off x="3412437" y="947532"/>
            <a:ext cx="3955772" cy="602972"/>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62500" lnSpcReduction="20000"/>
          </a:bodyPr>
          <a:lstStyle/>
          <a:p>
            <a:r>
              <a:rPr lang="en-US" sz="1600"/>
              <a:t>Alice Schutt</a:t>
            </a:r>
          </a:p>
          <a:p>
            <a:r>
              <a:rPr lang="en-US" sz="1600"/>
              <a:t>Dontae Brown </a:t>
            </a:r>
          </a:p>
          <a:p>
            <a:r>
              <a:rPr lang="en-US" sz="1600"/>
              <a:t>Tyler Painter</a:t>
            </a:r>
          </a:p>
          <a:p>
            <a:r>
              <a:rPr lang="en-US" sz="1600"/>
              <a:t>Marco Banuelos</a:t>
            </a:r>
          </a:p>
        </p:txBody>
      </p:sp>
      <p:sp>
        <p:nvSpPr>
          <p:cNvPr id="6" name="TextBox 5">
            <a:extLst>
              <a:ext uri="{FF2B5EF4-FFF2-40B4-BE49-F238E27FC236}">
                <a16:creationId xmlns:a16="http://schemas.microsoft.com/office/drawing/2014/main" id="{0D9BB846-1EB7-009C-16EE-7C0BF03AB796}"/>
              </a:ext>
            </a:extLst>
          </p:cNvPr>
          <p:cNvSpPr txBox="1"/>
          <p:nvPr/>
        </p:nvSpPr>
        <p:spPr>
          <a:xfrm>
            <a:off x="198784" y="4647586"/>
            <a:ext cx="7209182" cy="148424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sprint goal was to finish the coding and fix the outtake and intake. We did not meet the goal because the coding has not been finished. However, we did improve the outtake and intake and made some progress with the autonomous codes. </a:t>
            </a:r>
          </a:p>
        </p:txBody>
      </p:sp>
      <p:sp>
        <p:nvSpPr>
          <p:cNvPr id="5" name="TextBox 4">
            <a:extLst>
              <a:ext uri="{FF2B5EF4-FFF2-40B4-BE49-F238E27FC236}">
                <a16:creationId xmlns:a16="http://schemas.microsoft.com/office/drawing/2014/main" id="{0E40417A-0F4B-F678-C945-DD0D086668B5}"/>
              </a:ext>
            </a:extLst>
          </p:cNvPr>
          <p:cNvSpPr txBox="1"/>
          <p:nvPr/>
        </p:nvSpPr>
        <p:spPr>
          <a:xfrm>
            <a:off x="198784" y="2279373"/>
            <a:ext cx="7209182" cy="172278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During this sprint we modified the Intake to make it more consistent and stabilized the Outtake. We also did coding of autonomous. </a:t>
            </a:r>
          </a:p>
        </p:txBody>
      </p:sp>
      <p:sp>
        <p:nvSpPr>
          <p:cNvPr id="12" name="TextBox 11">
            <a:extLst>
              <a:ext uri="{FF2B5EF4-FFF2-40B4-BE49-F238E27FC236}">
                <a16:creationId xmlns:a16="http://schemas.microsoft.com/office/drawing/2014/main" id="{B3B088FF-C312-976E-303F-8D57FA3CAFF5}"/>
              </a:ext>
            </a:extLst>
          </p:cNvPr>
          <p:cNvSpPr txBox="1"/>
          <p:nvPr/>
        </p:nvSpPr>
        <p:spPr>
          <a:xfrm>
            <a:off x="212036" y="6705600"/>
            <a:ext cx="7209182" cy="23058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need to move back coding the autonomous as the highest priority.</a:t>
            </a:r>
          </a:p>
        </p:txBody>
      </p:sp>
      <p:sp>
        <p:nvSpPr>
          <p:cNvPr id="18" name="TextBox 17">
            <a:extLst>
              <a:ext uri="{FF2B5EF4-FFF2-40B4-BE49-F238E27FC236}">
                <a16:creationId xmlns:a16="http://schemas.microsoft.com/office/drawing/2014/main" id="{89760C86-31CC-39A9-E8D9-E7C1A7567BD3}"/>
              </a:ext>
            </a:extLst>
          </p:cNvPr>
          <p:cNvSpPr txBox="1"/>
          <p:nvPr/>
        </p:nvSpPr>
        <p:spPr>
          <a:xfrm>
            <a:off x="6493566" y="9448801"/>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38</a:t>
            </a:r>
          </a:p>
        </p:txBody>
      </p:sp>
    </p:spTree>
    <p:extLst>
      <p:ext uri="{BB962C8B-B14F-4D97-AF65-F5344CB8AC3E}">
        <p14:creationId xmlns:p14="http://schemas.microsoft.com/office/powerpoint/2010/main" val="147848011"/>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6012B71D-5010-05DC-226D-CEB6B1F6C352}"/>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E346F499-DDE1-7132-61E9-2E7577B42151}"/>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04DBB63E-99DD-DE12-CDCF-B1AF18305B8C}"/>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5DE4DD5B-3CE5-60B6-CF41-3FD98B6E4126}"/>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ADA8D1B6-7A07-993A-E658-D9EBF186B31B}"/>
              </a:ext>
            </a:extLst>
          </p:cNvPr>
          <p:cNvSpPr>
            <a:spLocks noGrp="1"/>
          </p:cNvSpPr>
          <p:nvPr>
            <p:ph type="subTitle" idx="3"/>
          </p:nvPr>
        </p:nvSpPr>
        <p:spPr/>
        <p:txBody>
          <a:bodyPr/>
          <a:lstStyle/>
          <a:p>
            <a:r>
              <a:rPr lang="en-US"/>
              <a:t>39</a:t>
            </a:r>
          </a:p>
        </p:txBody>
      </p:sp>
      <p:graphicFrame>
        <p:nvGraphicFramePr>
          <p:cNvPr id="5" name="Table 4">
            <a:extLst>
              <a:ext uri="{FF2B5EF4-FFF2-40B4-BE49-F238E27FC236}">
                <a16:creationId xmlns:a16="http://schemas.microsoft.com/office/drawing/2014/main" id="{31DE6289-4D5A-BD24-FCE1-87327250F3D4}"/>
              </a:ext>
            </a:extLst>
          </p:cNvPr>
          <p:cNvGraphicFramePr>
            <a:graphicFrameLocks noGrp="1"/>
          </p:cNvGraphicFramePr>
          <p:nvPr>
            <p:extLst>
              <p:ext uri="{D42A27DB-BD31-4B8C-83A1-F6EECF244321}">
                <p14:modId xmlns:p14="http://schemas.microsoft.com/office/powerpoint/2010/main" val="3137731864"/>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TP Drove the robot DB code</a:t>
                      </a:r>
                    </a:p>
                    <a:p>
                      <a:r>
                        <a:rPr lang="en-US"/>
                        <a:t>What will each team member do today?</a:t>
                      </a:r>
                    </a:p>
                    <a:p>
                      <a:r>
                        <a:rPr lang="en-US"/>
                        <a:t>Fix </a:t>
                      </a:r>
                      <a:r>
                        <a:rPr lang="en-US" err="1"/>
                        <a:t>convetor</a:t>
                      </a:r>
                      <a:r>
                        <a:rPr lang="en-US"/>
                        <a:t>, drive and code</a:t>
                      </a:r>
                    </a:p>
                    <a:p>
                      <a:r>
                        <a:rPr lang="en-US"/>
                        <a:t>What problems are holding the team back?</a:t>
                      </a:r>
                    </a:p>
                    <a:p>
                      <a:r>
                        <a:rPr lang="en-US"/>
                        <a:t>No code </a:t>
                      </a:r>
                      <a:r>
                        <a:rPr lang="en-US" err="1"/>
                        <a:t>Convetor</a:t>
                      </a:r>
                      <a:r>
                        <a:rPr lang="en-US"/>
                        <a:t> gets stuck</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r>
                        <a:rPr lang="en-US"/>
                        <a:t>AL MB Fixed </a:t>
                      </a:r>
                      <a:r>
                        <a:rPr lang="en-US" err="1"/>
                        <a:t>convetor</a:t>
                      </a:r>
                      <a:r>
                        <a:rPr lang="en-US"/>
                        <a:t>, TP drove and DB coded</a:t>
                      </a:r>
                    </a:p>
                    <a:p>
                      <a:r>
                        <a:rPr lang="en-US"/>
                        <a:t>What will each team member do today?</a:t>
                      </a:r>
                    </a:p>
                    <a:p>
                      <a:r>
                        <a:rPr lang="en-US"/>
                        <a:t>AL MB will continue to fix the </a:t>
                      </a:r>
                      <a:r>
                        <a:rPr lang="en-US" err="1"/>
                        <a:t>convetor</a:t>
                      </a:r>
                      <a:r>
                        <a:rPr lang="en-US"/>
                        <a:t>, DB will code</a:t>
                      </a:r>
                    </a:p>
                    <a:p>
                      <a:r>
                        <a:rPr lang="en-US"/>
                        <a:t>What problems are holding the team back?</a:t>
                      </a:r>
                    </a:p>
                    <a:p>
                      <a:r>
                        <a:rPr lang="en-US" b="1" i="1" u="sng" err="1">
                          <a:solidFill>
                            <a:schemeClr val="accent3">
                              <a:lumMod val="75000"/>
                            </a:schemeClr>
                          </a:solidFill>
                        </a:rPr>
                        <a:t>Convetor</a:t>
                      </a:r>
                      <a:r>
                        <a:rPr lang="en-US" b="1" i="1" u="sng">
                          <a:solidFill>
                            <a:schemeClr val="accent3">
                              <a:lumMod val="75000"/>
                            </a:schemeClr>
                          </a:solidFill>
                        </a:rPr>
                        <a:t> does not function as properly</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r>
                        <a:rPr lang="en-US"/>
                        <a:t>Fixed the </a:t>
                      </a:r>
                      <a:r>
                        <a:rPr lang="en-US" err="1"/>
                        <a:t>convetor</a:t>
                      </a:r>
                      <a:r>
                        <a:rPr lang="en-US"/>
                        <a:t> and Practiced skills driving</a:t>
                      </a:r>
                    </a:p>
                    <a:p>
                      <a:r>
                        <a:rPr lang="en-US"/>
                        <a:t>What will each team member do today?</a:t>
                      </a:r>
                    </a:p>
                    <a:p>
                      <a:r>
                        <a:rPr lang="en-US"/>
                        <a:t>Practice skills</a:t>
                      </a:r>
                    </a:p>
                    <a:p>
                      <a:r>
                        <a:rPr lang="en-US"/>
                        <a:t>What problems are holding the team back?</a:t>
                      </a:r>
                    </a:p>
                    <a:p>
                      <a:r>
                        <a:rPr lang="en-US" b="1" i="1" u="sng">
                          <a:solidFill>
                            <a:schemeClr val="accent3">
                              <a:lumMod val="75000"/>
                            </a:schemeClr>
                          </a:solidFill>
                        </a:rPr>
                        <a:t>No autonomus</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r>
                        <a:rPr lang="en-US"/>
                        <a:t>Practiced skills</a:t>
                      </a:r>
                    </a:p>
                    <a:p>
                      <a:r>
                        <a:rPr lang="en-US"/>
                        <a:t>What will each team member do today?</a:t>
                      </a:r>
                    </a:p>
                    <a:p>
                      <a:r>
                        <a:rPr lang="en-US"/>
                        <a:t>Practice sskills </a:t>
                      </a:r>
                    </a:p>
                    <a:p>
                      <a:r>
                        <a:rPr lang="en-US"/>
                        <a:t>What problems are holding the team back?</a:t>
                      </a:r>
                    </a:p>
                    <a:p>
                      <a:r>
                        <a:rPr lang="en-US" b="1" i="1" u="sng">
                          <a:solidFill>
                            <a:schemeClr val="accent3">
                              <a:lumMod val="75000"/>
                            </a:schemeClr>
                          </a:solidFill>
                        </a:rPr>
                        <a:t>Not good skills aoutonomus</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3201C3AA-056F-4219-4186-7937569A1900}"/>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00/08-12/2025</a:t>
            </a:r>
          </a:p>
        </p:txBody>
      </p:sp>
    </p:spTree>
    <p:extLst>
      <p:ext uri="{BB962C8B-B14F-4D97-AF65-F5344CB8AC3E}">
        <p14:creationId xmlns:p14="http://schemas.microsoft.com/office/powerpoint/2010/main" val="966742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CBBDF6C9-1400-A994-DA13-23DB59C63BEC}"/>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713FADF9-8FE5-664C-814A-FE5B99E21DD7}"/>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D70EB4EB-DE7E-9E47-B1D2-5D08F437BFCD}"/>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659765DD-0C95-64BB-8AEF-53856C5C7680}"/>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3F223E9F-8390-8745-2944-F3BA0534FA18}"/>
              </a:ext>
            </a:extLst>
          </p:cNvPr>
          <p:cNvSpPr>
            <a:spLocks noGrp="1"/>
          </p:cNvSpPr>
          <p:nvPr>
            <p:ph type="subTitle" idx="3"/>
          </p:nvPr>
        </p:nvSpPr>
        <p:spPr/>
        <p:txBody>
          <a:bodyPr/>
          <a:lstStyle/>
          <a:p>
            <a:r>
              <a:rPr lang="en-US" dirty="0"/>
              <a:t>40</a:t>
            </a:r>
          </a:p>
        </p:txBody>
      </p:sp>
      <p:graphicFrame>
        <p:nvGraphicFramePr>
          <p:cNvPr id="5" name="Table 4">
            <a:extLst>
              <a:ext uri="{FF2B5EF4-FFF2-40B4-BE49-F238E27FC236}">
                <a16:creationId xmlns:a16="http://schemas.microsoft.com/office/drawing/2014/main" id="{963E22E4-7E6E-C2E2-646C-C779B8A10981}"/>
              </a:ext>
            </a:extLst>
          </p:cNvPr>
          <p:cNvGraphicFramePr>
            <a:graphicFrameLocks noGrp="1"/>
          </p:cNvGraphicFramePr>
          <p:nvPr>
            <p:extLst>
              <p:ext uri="{D42A27DB-BD31-4B8C-83A1-F6EECF244321}">
                <p14:modId xmlns:p14="http://schemas.microsoft.com/office/powerpoint/2010/main" val="1326434861"/>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dirty="0">
                          <a:solidFill>
                            <a:schemeClr val="accent3">
                              <a:lumMod val="75000"/>
                            </a:schemeClr>
                          </a:solidFill>
                        </a:rPr>
                        <a:t>Monday: </a:t>
                      </a:r>
                    </a:p>
                    <a:p>
                      <a:r>
                        <a:rPr lang="en-US" dirty="0"/>
                        <a:t>What has each team member done since the last meeting?</a:t>
                      </a:r>
                    </a:p>
                    <a:p>
                      <a:endParaRPr lang="en-US"/>
                    </a:p>
                    <a:p>
                      <a:r>
                        <a:rPr lang="en-US" dirty="0"/>
                        <a:t>What will each team member do today?</a:t>
                      </a:r>
                    </a:p>
                    <a:p>
                      <a:pPr lvl="0">
                        <a:buNone/>
                      </a:pPr>
                      <a:endParaRPr lang="en-US"/>
                    </a:p>
                    <a:p>
                      <a:r>
                        <a:rPr lang="en-US" dirty="0"/>
                        <a:t>What problems are holding the team back?</a:t>
                      </a:r>
                    </a:p>
                    <a:p>
                      <a:endParaRPr lang="en-US"/>
                    </a:p>
                  </a:txBody>
                  <a:tcPr/>
                </a:tc>
                <a:extLst>
                  <a:ext uri="{0D108BD9-81ED-4DB2-BD59-A6C34878D82A}">
                    <a16:rowId xmlns:a16="http://schemas.microsoft.com/office/drawing/2014/main" val="657236432"/>
                  </a:ext>
                </a:extLst>
              </a:tr>
              <a:tr h="1643270">
                <a:tc>
                  <a:txBody>
                    <a:bodyPr/>
                    <a:lstStyle/>
                    <a:p>
                      <a:r>
                        <a:rPr lang="en-US" b="1" u="sng" dirty="0">
                          <a:solidFill>
                            <a:schemeClr val="accent3">
                              <a:lumMod val="75000"/>
                            </a:schemeClr>
                          </a:solidFill>
                        </a:rPr>
                        <a:t>Tuesday:</a:t>
                      </a:r>
                    </a:p>
                    <a:p>
                      <a:r>
                        <a:rPr lang="en-US" dirty="0"/>
                        <a:t>What has each team member done since the last meeting?</a:t>
                      </a:r>
                    </a:p>
                    <a:p>
                      <a:endParaRPr lang="en-US"/>
                    </a:p>
                    <a:p>
                      <a:r>
                        <a:rPr lang="en-US" dirty="0"/>
                        <a:t>What will each team member do today?</a:t>
                      </a:r>
                    </a:p>
                    <a:p>
                      <a:endParaRPr lang="en-US"/>
                    </a:p>
                    <a:p>
                      <a:r>
                        <a:rPr lang="en-US" dirty="0"/>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1342840947"/>
                  </a:ext>
                </a:extLst>
              </a:tr>
              <a:tr h="1643270">
                <a:tc>
                  <a:txBody>
                    <a:bodyPr/>
                    <a:lstStyle/>
                    <a:p>
                      <a:r>
                        <a:rPr lang="en-US" b="1" u="sng" dirty="0">
                          <a:solidFill>
                            <a:schemeClr val="accent3">
                              <a:lumMod val="75000"/>
                            </a:schemeClr>
                          </a:solidFill>
                        </a:rPr>
                        <a:t>Wednesday:</a:t>
                      </a:r>
                    </a:p>
                    <a:p>
                      <a:r>
                        <a:rPr lang="en-US" dirty="0"/>
                        <a:t>What has each team member done since the last meeting?</a:t>
                      </a:r>
                    </a:p>
                    <a:p>
                      <a:pPr lvl="0">
                        <a:buNone/>
                      </a:pPr>
                      <a:r>
                        <a:rPr lang="en-US" sz="1400" b="1" i="0" u="none" strike="noStrike" noProof="0" dirty="0">
                          <a:solidFill>
                            <a:srgbClr val="000000"/>
                          </a:solidFill>
                          <a:latin typeface="Arial"/>
                        </a:rPr>
                        <a:t>Coding and testing</a:t>
                      </a:r>
                      <a:endParaRPr lang="en-US" dirty="0"/>
                    </a:p>
                    <a:p>
                      <a:r>
                        <a:rPr lang="en-US" dirty="0"/>
                        <a:t>What will each team member do today?</a:t>
                      </a:r>
                    </a:p>
                    <a:p>
                      <a:pPr lvl="0">
                        <a:buNone/>
                      </a:pPr>
                      <a:r>
                        <a:rPr lang="en-US" sz="1400" b="1" i="0" u="none" strike="noStrike" noProof="0" dirty="0">
                          <a:solidFill>
                            <a:srgbClr val="000000"/>
                          </a:solidFill>
                          <a:latin typeface="Arial"/>
                        </a:rPr>
                        <a:t>Testing and coding</a:t>
                      </a:r>
                      <a:endParaRPr lang="en-US" dirty="0"/>
                    </a:p>
                    <a:p>
                      <a:r>
                        <a:rPr lang="en-US" dirty="0"/>
                        <a:t>What problems are holding the team back?</a:t>
                      </a:r>
                    </a:p>
                    <a:p>
                      <a:pPr lvl="0">
                        <a:buNone/>
                      </a:pPr>
                      <a:r>
                        <a:rPr lang="en-US" sz="1400" b="1" i="0" u="none" strike="noStrike" noProof="0" dirty="0">
                          <a:solidFill>
                            <a:srgbClr val="000000"/>
                          </a:solidFill>
                          <a:latin typeface="Arial"/>
                        </a:rPr>
                        <a:t>NO </a:t>
                      </a:r>
                      <a:r>
                        <a:rPr lang="en-US" sz="1400" b="1" i="0" u="none" strike="noStrike" noProof="0" dirty="0" err="1">
                          <a:solidFill>
                            <a:srgbClr val="000000"/>
                          </a:solidFill>
                          <a:latin typeface="Arial"/>
                        </a:rPr>
                        <a:t>autonomus</a:t>
                      </a:r>
                      <a:r>
                        <a:rPr lang="en-US" sz="1400" b="1" i="0" u="none" strike="noStrike" noProof="0" dirty="0">
                          <a:solidFill>
                            <a:srgbClr val="000000"/>
                          </a:solidFill>
                          <a:latin typeface="Arial"/>
                        </a:rPr>
                        <a:t> works</a:t>
                      </a:r>
                      <a:endParaRPr lang="en-US" dirty="0"/>
                    </a:p>
                  </a:txBody>
                  <a:tcPr/>
                </a:tc>
                <a:extLst>
                  <a:ext uri="{0D108BD9-81ED-4DB2-BD59-A6C34878D82A}">
                    <a16:rowId xmlns:a16="http://schemas.microsoft.com/office/drawing/2014/main" val="4025818452"/>
                  </a:ext>
                </a:extLst>
              </a:tr>
              <a:tr h="1643270">
                <a:tc>
                  <a:txBody>
                    <a:bodyPr/>
                    <a:lstStyle/>
                    <a:p>
                      <a:r>
                        <a:rPr lang="en-US" b="1" u="sng" dirty="0">
                          <a:solidFill>
                            <a:schemeClr val="accent3">
                              <a:lumMod val="75000"/>
                            </a:schemeClr>
                          </a:solidFill>
                        </a:rPr>
                        <a:t>Thursday:</a:t>
                      </a:r>
                    </a:p>
                    <a:p>
                      <a:r>
                        <a:rPr lang="en-US" dirty="0"/>
                        <a:t>What has each team member done since the last meeting?</a:t>
                      </a:r>
                    </a:p>
                    <a:p>
                      <a:r>
                        <a:rPr lang="en-US" dirty="0"/>
                        <a:t>Testing and coding</a:t>
                      </a:r>
                    </a:p>
                    <a:p>
                      <a:r>
                        <a:rPr lang="en-US" dirty="0"/>
                        <a:t>What will each team member do today?</a:t>
                      </a:r>
                    </a:p>
                    <a:p>
                      <a:r>
                        <a:rPr lang="en-US" dirty="0"/>
                        <a:t>Code and test</a:t>
                      </a:r>
                    </a:p>
                    <a:p>
                      <a:r>
                        <a:rPr lang="en-US" dirty="0"/>
                        <a:t>What problems are holding the team back?</a:t>
                      </a:r>
                    </a:p>
                    <a:p>
                      <a:r>
                        <a:rPr lang="en-US" b="1" i="1" u="sng" dirty="0">
                          <a:solidFill>
                            <a:schemeClr val="accent3">
                              <a:lumMod val="75000"/>
                            </a:schemeClr>
                          </a:solidFill>
                        </a:rPr>
                        <a:t>No </a:t>
                      </a:r>
                      <a:r>
                        <a:rPr lang="en-US" b="1" i="1" u="sng" dirty="0" err="1">
                          <a:solidFill>
                            <a:schemeClr val="accent3">
                              <a:lumMod val="75000"/>
                            </a:schemeClr>
                          </a:solidFill>
                        </a:rPr>
                        <a:t>autonomus</a:t>
                      </a:r>
                      <a:endParaRPr lang="en-US" b="1" i="1" u="sng" dirty="0">
                        <a:solidFill>
                          <a:schemeClr val="accent3">
                            <a:lumMod val="75000"/>
                          </a:schemeClr>
                        </a:solidFill>
                      </a:endParaRPr>
                    </a:p>
                  </a:txBody>
                  <a:tcPr/>
                </a:tc>
                <a:extLst>
                  <a:ext uri="{0D108BD9-81ED-4DB2-BD59-A6C34878D82A}">
                    <a16:rowId xmlns:a16="http://schemas.microsoft.com/office/drawing/2014/main" val="273272704"/>
                  </a:ext>
                </a:extLst>
              </a:tr>
              <a:tr h="1643270">
                <a:tc>
                  <a:txBody>
                    <a:bodyPr/>
                    <a:lstStyle/>
                    <a:p>
                      <a:r>
                        <a:rPr lang="en-US" b="1" u="sng" dirty="0">
                          <a:solidFill>
                            <a:schemeClr val="accent3">
                              <a:lumMod val="75000"/>
                            </a:schemeClr>
                          </a:solidFill>
                        </a:rPr>
                        <a:t>Friday:</a:t>
                      </a:r>
                    </a:p>
                    <a:p>
                      <a:r>
                        <a:rPr lang="en-US" dirty="0"/>
                        <a:t>What has each team member done since the last meeting?</a:t>
                      </a:r>
                    </a:p>
                    <a:p>
                      <a:r>
                        <a:rPr lang="en-US" dirty="0"/>
                        <a:t>Code and test</a:t>
                      </a:r>
                    </a:p>
                    <a:p>
                      <a:r>
                        <a:rPr lang="en-US" dirty="0"/>
                        <a:t>What will each team member do today?</a:t>
                      </a:r>
                    </a:p>
                    <a:p>
                      <a:r>
                        <a:rPr lang="en-US" dirty="0"/>
                        <a:t>Code and test</a:t>
                      </a:r>
                    </a:p>
                    <a:p>
                      <a:r>
                        <a:rPr lang="en-US" dirty="0"/>
                        <a:t>What problems are holding the team back?</a:t>
                      </a:r>
                    </a:p>
                    <a:p>
                      <a:r>
                        <a:rPr lang="en-US" b="1" i="1" u="sng" dirty="0" err="1">
                          <a:solidFill>
                            <a:schemeClr val="accent3">
                              <a:lumMod val="75000"/>
                            </a:schemeClr>
                          </a:solidFill>
                        </a:rPr>
                        <a:t>Autonomus</a:t>
                      </a:r>
                      <a:r>
                        <a:rPr lang="en-US" b="1" i="1" u="sng" dirty="0">
                          <a:solidFill>
                            <a:schemeClr val="accent3">
                              <a:lumMod val="75000"/>
                            </a:schemeClr>
                          </a:solidFill>
                        </a:rPr>
                        <a:t> not working</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289539B2-1598-B60C-0655-399EA160AA35}"/>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01/7-9/2026</a:t>
            </a:r>
          </a:p>
        </p:txBody>
      </p:sp>
    </p:spTree>
    <p:extLst>
      <p:ext uri="{BB962C8B-B14F-4D97-AF65-F5344CB8AC3E}">
        <p14:creationId xmlns:p14="http://schemas.microsoft.com/office/powerpoint/2010/main" val="2758153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3" name="TextBox 2">
            <a:extLst>
              <a:ext uri="{FF2B5EF4-FFF2-40B4-BE49-F238E27FC236}">
                <a16:creationId xmlns:a16="http://schemas.microsoft.com/office/drawing/2014/main" id="{6051D786-C7F1-E8C4-3BDE-69F2E27DEFAC}"/>
              </a:ext>
            </a:extLst>
          </p:cNvPr>
          <p:cNvSpPr txBox="1"/>
          <p:nvPr/>
        </p:nvSpPr>
        <p:spPr>
          <a:xfrm>
            <a:off x="123669" y="1233481"/>
            <a:ext cx="7483125" cy="636008"/>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b="1" kern="100">
                <a:effectLst/>
                <a:latin typeface="Calibri" panose="020F0502020204030204" pitchFamily="34" charset="0"/>
                <a:ea typeface="Calibri" panose="020F0502020204030204" pitchFamily="34" charset="0"/>
                <a:cs typeface="Times New Roman" panose="02020603050405020304" pitchFamily="18" charset="0"/>
              </a:rPr>
              <a:t>Product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(at the start of this sprint, what is your product backlog):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4ABD6CD-B5D8-9FBB-87A8-FBC9804287F8}"/>
              </a:ext>
            </a:extLst>
          </p:cNvPr>
          <p:cNvSpPr txBox="1"/>
          <p:nvPr/>
        </p:nvSpPr>
        <p:spPr>
          <a:xfrm>
            <a:off x="3356175" y="607508"/>
            <a:ext cx="3734873" cy="342466"/>
          </a:xfrm>
          <a:prstGeom prst="rect">
            <a:avLst/>
          </a:prstGeom>
          <a:noFill/>
        </p:spPr>
        <p:txBody>
          <a:bodyPr wrap="square" rtlCol="0">
            <a:spAutoFit/>
          </a:bodyPr>
          <a:lstStyle/>
          <a:p>
            <a:pPr marL="0" marR="0">
              <a:lnSpc>
                <a:spcPct val="107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600">
              <a:solidFill>
                <a:schemeClr val="tx1">
                  <a:lumMod val="65000"/>
                  <a:lumOff val="35000"/>
                </a:schemeClr>
              </a:solidFill>
            </a:endParaRPr>
          </a:p>
        </p:txBody>
      </p:sp>
      <p:sp>
        <p:nvSpPr>
          <p:cNvPr id="8" name="TextBox 7">
            <a:extLst>
              <a:ext uri="{FF2B5EF4-FFF2-40B4-BE49-F238E27FC236}">
                <a16:creationId xmlns:a16="http://schemas.microsoft.com/office/drawing/2014/main" id="{E73D0743-8976-F47C-D68B-A93FC7A514AD}"/>
              </a:ext>
            </a:extLst>
          </p:cNvPr>
          <p:cNvSpPr txBox="1"/>
          <p:nvPr/>
        </p:nvSpPr>
        <p:spPr>
          <a:xfrm>
            <a:off x="225286" y="4200939"/>
            <a:ext cx="7142923" cy="7520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9" name="TextBox 8">
            <a:extLst>
              <a:ext uri="{FF2B5EF4-FFF2-40B4-BE49-F238E27FC236}">
                <a16:creationId xmlns:a16="http://schemas.microsoft.com/office/drawing/2014/main" id="{A90B7349-689F-8BA2-9732-6C77138AAEF8}"/>
              </a:ext>
            </a:extLst>
          </p:cNvPr>
          <p:cNvSpPr txBox="1"/>
          <p:nvPr/>
        </p:nvSpPr>
        <p:spPr>
          <a:xfrm>
            <a:off x="231912" y="1871868"/>
            <a:ext cx="7142923" cy="19812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0" name="TextBox 9">
            <a:extLst>
              <a:ext uri="{FF2B5EF4-FFF2-40B4-BE49-F238E27FC236}">
                <a16:creationId xmlns:a16="http://schemas.microsoft.com/office/drawing/2014/main" id="{B8BCF8EF-3059-9D80-91D5-05AC7E20F18A}"/>
              </a:ext>
            </a:extLst>
          </p:cNvPr>
          <p:cNvSpPr txBox="1"/>
          <p:nvPr/>
        </p:nvSpPr>
        <p:spPr>
          <a:xfrm>
            <a:off x="123135" y="101600"/>
            <a:ext cx="6950765" cy="1692771"/>
          </a:xfrm>
          <a:prstGeom prst="rect">
            <a:avLst/>
          </a:prstGeom>
          <a:noFill/>
        </p:spPr>
        <p:txBody>
          <a:bodyPr wrap="square" numCol="1">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Plan (Sprint backlog and burndown)</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A47B42B5-183F-B329-DDE9-A04DA7BAC7E5}"/>
              </a:ext>
            </a:extLst>
          </p:cNvPr>
          <p:cNvSpPr txBox="1"/>
          <p:nvPr/>
        </p:nvSpPr>
        <p:spPr>
          <a:xfrm>
            <a:off x="1013793" y="616226"/>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2" name="TextBox 11">
            <a:extLst>
              <a:ext uri="{FF2B5EF4-FFF2-40B4-BE49-F238E27FC236}">
                <a16:creationId xmlns:a16="http://schemas.microsoft.com/office/drawing/2014/main" id="{F825288D-5714-2490-4DE6-696643263B95}"/>
              </a:ext>
            </a:extLst>
          </p:cNvPr>
          <p:cNvSpPr txBox="1"/>
          <p:nvPr/>
        </p:nvSpPr>
        <p:spPr>
          <a:xfrm>
            <a:off x="852804" y="1049867"/>
            <a:ext cx="241852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3" name="TextBox 12">
            <a:extLst>
              <a:ext uri="{FF2B5EF4-FFF2-40B4-BE49-F238E27FC236}">
                <a16:creationId xmlns:a16="http://schemas.microsoft.com/office/drawing/2014/main" id="{00E1B6DA-25CD-FCE1-9554-AE79FFA787F8}"/>
              </a:ext>
            </a:extLst>
          </p:cNvPr>
          <p:cNvSpPr txBox="1"/>
          <p:nvPr/>
        </p:nvSpPr>
        <p:spPr>
          <a:xfrm>
            <a:off x="3478697" y="947529"/>
            <a:ext cx="3902763" cy="496957"/>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4" name="Google Shape;227;p28">
            <a:extLst>
              <a:ext uri="{FF2B5EF4-FFF2-40B4-BE49-F238E27FC236}">
                <a16:creationId xmlns:a16="http://schemas.microsoft.com/office/drawing/2014/main" id="{098983E8-7436-6F8A-0B0D-7C3998133284}"/>
              </a:ext>
            </a:extLst>
          </p:cNvPr>
          <p:cNvSpPr txBox="1">
            <a:spLocks noChangeAspect="1"/>
          </p:cNvSpPr>
          <p:nvPr/>
        </p:nvSpPr>
        <p:spPr>
          <a:xfrm>
            <a:off x="5936974"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Page:</a:t>
            </a:r>
          </a:p>
        </p:txBody>
      </p:sp>
      <p:sp>
        <p:nvSpPr>
          <p:cNvPr id="15" name="TextBox 14">
            <a:extLst>
              <a:ext uri="{FF2B5EF4-FFF2-40B4-BE49-F238E27FC236}">
                <a16:creationId xmlns:a16="http://schemas.microsoft.com/office/drawing/2014/main" id="{68534436-F323-8D88-616A-2EBE714ADC32}"/>
              </a:ext>
            </a:extLst>
          </p:cNvPr>
          <p:cNvSpPr txBox="1"/>
          <p:nvPr/>
        </p:nvSpPr>
        <p:spPr>
          <a:xfrm>
            <a:off x="6480866" y="9639852"/>
            <a:ext cx="934278" cy="3246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lnSpcReduction="10000"/>
          </a:bodyPr>
          <a:lstStyle/>
          <a:p>
            <a:endParaRPr lang="en-US" sz="1600"/>
          </a:p>
        </p:txBody>
      </p:sp>
      <p:sp>
        <p:nvSpPr>
          <p:cNvPr id="4" name="TextBox 3">
            <a:extLst>
              <a:ext uri="{FF2B5EF4-FFF2-40B4-BE49-F238E27FC236}">
                <a16:creationId xmlns:a16="http://schemas.microsoft.com/office/drawing/2014/main" id="{3B953127-B47B-39ED-2BB8-119BB8792E23}"/>
              </a:ext>
            </a:extLst>
          </p:cNvPr>
          <p:cNvSpPr txBox="1"/>
          <p:nvPr/>
        </p:nvSpPr>
        <p:spPr>
          <a:xfrm>
            <a:off x="143845" y="3898900"/>
            <a:ext cx="5914055"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Sprint Goal </a:t>
            </a:r>
            <a:r>
              <a:rPr lang="en-US" kern="100">
                <a:effectLst/>
                <a:latin typeface="Calibri" panose="020F0502020204030204" pitchFamily="34" charset="0"/>
                <a:ea typeface="Calibri" panose="020F0502020204030204" pitchFamily="34" charset="0"/>
                <a:cs typeface="Times New Roman" panose="02020603050405020304" pitchFamily="18" charset="0"/>
              </a:rPr>
              <a:t>(write in full sentences what concise goal you have for the sprint):</a:t>
            </a:r>
          </a:p>
          <a:p>
            <a:endParaRPr lang="en-US"/>
          </a:p>
        </p:txBody>
      </p:sp>
      <p:sp>
        <p:nvSpPr>
          <p:cNvPr id="6" name="TextBox 5">
            <a:extLst>
              <a:ext uri="{FF2B5EF4-FFF2-40B4-BE49-F238E27FC236}">
                <a16:creationId xmlns:a16="http://schemas.microsoft.com/office/drawing/2014/main" id="{1AB6E9C7-A4E2-0246-54C9-0696B1FE5B29}"/>
              </a:ext>
            </a:extLst>
          </p:cNvPr>
          <p:cNvSpPr txBox="1"/>
          <p:nvPr/>
        </p:nvSpPr>
        <p:spPr>
          <a:xfrm>
            <a:off x="165100" y="5092700"/>
            <a:ext cx="7302499" cy="1272143"/>
          </a:xfrm>
          <a:prstGeom prst="rect">
            <a:avLst/>
          </a:prstGeom>
          <a:noFill/>
        </p:spPr>
        <p:txBody>
          <a:bodyPr wrap="square" rtlCol="0">
            <a:spAutoFit/>
          </a:bodyPr>
          <a:lstStyle/>
          <a:p>
            <a:pPr marL="0" marR="0">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Sprint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 Burndown (Break product backlog items into sprint backlog items) </a:t>
            </a:r>
          </a:p>
          <a:p>
            <a:pPr marL="0" marR="0">
              <a:lnSpc>
                <a:spcPct val="150000"/>
              </a:lnSpc>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Remember to INDENT sprint backlog items</a:t>
            </a:r>
            <a:r>
              <a:rPr lang="en-US" kern="10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50000"/>
              </a:lnSpc>
              <a:spcBef>
                <a:spcPts val="0"/>
              </a:spcBef>
              <a:spcAft>
                <a:spcPts val="800"/>
              </a:spcAft>
            </a:pPr>
            <a:r>
              <a:rPr lang="en-US" u="sng" kern="100">
                <a:effectLst/>
                <a:latin typeface="Calibri" panose="020F0502020204030204" pitchFamily="34" charset="0"/>
                <a:ea typeface="Calibri" panose="020F0502020204030204" pitchFamily="34" charset="0"/>
                <a:cs typeface="Times New Roman" panose="02020603050405020304" pitchFamily="18" charset="0"/>
              </a:rPr>
              <a:t>Task </a:t>
            </a:r>
            <a:r>
              <a:rPr lang="en-US" kern="100">
                <a:effectLst/>
                <a:latin typeface="Calibri" panose="020F0502020204030204" pitchFamily="34" charset="0"/>
                <a:ea typeface="Calibri" panose="020F0502020204030204" pitchFamily="34" charset="0"/>
                <a:cs typeface="Times New Roman" panose="02020603050405020304" pitchFamily="18" charset="0"/>
              </a:rPr>
              <a:t>                                                                                                           </a:t>
            </a:r>
            <a:r>
              <a:rPr lang="en-US" u="sng" kern="100">
                <a:effectLst/>
                <a:latin typeface="Calibri" panose="020F0502020204030204" pitchFamily="34" charset="0"/>
                <a:ea typeface="Calibri" panose="020F0502020204030204" pitchFamily="34" charset="0"/>
                <a:cs typeface="Times New Roman" panose="02020603050405020304" pitchFamily="18" charset="0"/>
              </a:rPr>
              <a:t>Date and name of who worked on:</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graphicFrame>
        <p:nvGraphicFramePr>
          <p:cNvPr id="2" name="Table 1">
            <a:extLst>
              <a:ext uri="{FF2B5EF4-FFF2-40B4-BE49-F238E27FC236}">
                <a16:creationId xmlns:a16="http://schemas.microsoft.com/office/drawing/2014/main" id="{8248FA50-8F0A-F966-61FF-064E2A5067D9}"/>
              </a:ext>
            </a:extLst>
          </p:cNvPr>
          <p:cNvGraphicFramePr>
            <a:graphicFrameLocks/>
          </p:cNvGraphicFramePr>
          <p:nvPr>
            <p:extLst>
              <p:ext uri="{D42A27DB-BD31-4B8C-83A1-F6EECF244321}">
                <p14:modId xmlns:p14="http://schemas.microsoft.com/office/powerpoint/2010/main" val="589540844"/>
              </p:ext>
            </p:extLst>
          </p:nvPr>
        </p:nvGraphicFramePr>
        <p:xfrm>
          <a:off x="195470" y="5952159"/>
          <a:ext cx="7239000" cy="3622040"/>
        </p:xfrm>
        <a:graphic>
          <a:graphicData uri="http://schemas.openxmlformats.org/drawingml/2006/table">
            <a:tbl>
              <a:tblPr firstRow="1" bandRow="1">
                <a:tableStyleId>{D27102A9-8310-4765-A935-A1911B00CA55}</a:tableStyleId>
              </a:tblPr>
              <a:tblGrid>
                <a:gridCol w="4757530">
                  <a:extLst>
                    <a:ext uri="{9D8B030D-6E8A-4147-A177-3AD203B41FA5}">
                      <a16:colId xmlns:a16="http://schemas.microsoft.com/office/drawing/2014/main" val="1547059647"/>
                    </a:ext>
                  </a:extLst>
                </a:gridCol>
                <a:gridCol w="2481470">
                  <a:extLst>
                    <a:ext uri="{9D8B030D-6E8A-4147-A177-3AD203B41FA5}">
                      <a16:colId xmlns:a16="http://schemas.microsoft.com/office/drawing/2014/main" val="2633689648"/>
                    </a:ext>
                  </a:extLst>
                </a:gridCol>
              </a:tblGrid>
              <a:tr h="223906">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938244"/>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66260"/>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292605"/>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365452"/>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929562"/>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956942"/>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379601"/>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5536376"/>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324490"/>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571103"/>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4421471"/>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49856"/>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106990"/>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4726547"/>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16537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1" name="Google Shape;431;p4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63BBABD4-C01E-B5BF-3344-BA82BBCC5B62}"/>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C62527B2-CC08-F592-91C0-AB903C370379}"/>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223F3BCC-80EF-24E2-5B9B-76C21854D1AD}"/>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4AE6A571-AD9E-8676-FF44-FFE21B91AE63}"/>
              </a:ext>
            </a:extLst>
          </p:cNvPr>
          <p:cNvGraphicFramePr>
            <a:graphicFrameLocks noGrp="1"/>
          </p:cNvGraphicFramePr>
          <p:nvPr>
            <p:extLst>
              <p:ext uri="{D42A27DB-BD31-4B8C-83A1-F6EECF244321}">
                <p14:modId xmlns:p14="http://schemas.microsoft.com/office/powerpoint/2010/main" val="1093959405"/>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16B33F6F-3E8A-10C6-B508-D0A796925FE7}"/>
              </a:ext>
            </a:extLst>
          </p:cNvPr>
          <p:cNvSpPr txBox="1"/>
          <p:nvPr/>
        </p:nvSpPr>
        <p:spPr>
          <a:xfrm>
            <a:off x="622853" y="0"/>
            <a:ext cx="6175513" cy="954107"/>
          </a:xfrm>
          <a:prstGeom prst="rect">
            <a:avLst/>
          </a:prstGeom>
          <a:noFill/>
        </p:spPr>
        <p:txBody>
          <a:bodyPr wrap="square" rtlCol="0">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00/00/2025</a:t>
            </a:r>
          </a:p>
        </p:txBody>
      </p:sp>
    </p:spTree>
    <p:extLst>
      <p:ext uri="{BB962C8B-B14F-4D97-AF65-F5344CB8AC3E}">
        <p14:creationId xmlns:p14="http://schemas.microsoft.com/office/powerpoint/2010/main" val="3635392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p:nvSpPr>
          <p:cNvPr id="2" name="Subtitle 1">
            <a:extLst>
              <a:ext uri="{FF2B5EF4-FFF2-40B4-BE49-F238E27FC236}">
                <a16:creationId xmlns:a16="http://schemas.microsoft.com/office/drawing/2014/main" id="{EF046252-C638-926D-A767-492CD0EA4D98}"/>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reflect on how well your team is working together, be respectful but honest,</a:t>
            </a:r>
            <a:r>
              <a:rPr lang="en-US" kern="100">
                <a:latin typeface="Calibri" panose="020F0502020204030204" pitchFamily="34" charset="0"/>
                <a:ea typeface="Calibri" panose="020F0502020204030204" pitchFamily="34" charset="0"/>
                <a:cs typeface="Times New Roman" panose="02020603050405020304" pitchFamily="18" charset="0"/>
              </a:rPr>
              <a:t> and everyone should be allowed to express themselves</a:t>
            </a:r>
            <a:r>
              <a:rPr lang="en-US" kern="100">
                <a:effectLst/>
                <a:latin typeface="Calibri" panose="020F0502020204030204" pitchFamily="34" charset="0"/>
                <a:ea typeface="Calibri" panose="020F0502020204030204" pitchFamily="34" charset="0"/>
                <a:cs typeface="Times New Roman" panose="02020603050405020304" pitchFamily="18" charset="0"/>
              </a:rPr>
              <a:t>.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CONTINUE</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7" name="Google Shape;227;p28"/>
          <p:cNvSpPr txBox="1">
            <a:spLocks noGrp="1" noChangeAspect="1"/>
          </p:cNvSpPr>
          <p:nvPr>
            <p:ph type="subTitle" idx="3"/>
          </p:nvPr>
        </p:nvSpPr>
        <p:spPr>
          <a:xfrm>
            <a:off x="5936974" y="960524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36A4DEA4-BFE6-90FA-D076-54D7DB143536}"/>
              </a:ext>
            </a:extLst>
          </p:cNvPr>
          <p:cNvSpPr txBox="1">
            <a:spLocks noChangeAspect="1"/>
          </p:cNvSpPr>
          <p:nvPr/>
        </p:nvSpPr>
        <p:spPr>
          <a:xfrm>
            <a:off x="95526" y="4599609"/>
            <a:ext cx="6789487" cy="382092"/>
          </a:xfrm>
          <a:prstGeom prst="rect">
            <a:avLst/>
          </a:prstGeom>
          <a:noFill/>
        </p:spPr>
        <p:txBody>
          <a:bodyPr wrap="none" rtlCol="0">
            <a:spAutoFit/>
          </a:bodyPr>
          <a:lstStyle/>
          <a:p>
            <a:pPr marL="0" marR="0">
              <a:lnSpc>
                <a:spcPct val="150000"/>
              </a:lnSpc>
              <a:spcBef>
                <a:spcPts val="10"/>
              </a:spcBef>
              <a:spcAft>
                <a:spcPts val="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2. </a:t>
            </a:r>
            <a:r>
              <a:rPr lang="en-US" kern="100">
                <a:effectLst/>
                <a:latin typeface="Calibri" panose="020F0502020204030204" pitchFamily="34" charset="0"/>
                <a:ea typeface="Calibri" panose="020F0502020204030204" pitchFamily="34" charset="0"/>
                <a:cs typeface="Times New Roman" panose="02020603050405020304" pitchFamily="18" charset="0"/>
              </a:rPr>
              <a:t>What is not working for our team, that we should </a:t>
            </a:r>
            <a:r>
              <a:rPr lang="en-US" b="1" kern="10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STOP</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p:txBody>
      </p:sp>
      <p:sp>
        <p:nvSpPr>
          <p:cNvPr id="9" name="TextBox 8">
            <a:extLst>
              <a:ext uri="{FF2B5EF4-FFF2-40B4-BE49-F238E27FC236}">
                <a16:creationId xmlns:a16="http://schemas.microsoft.com/office/drawing/2014/main" id="{B83A36B9-6B45-7BD7-3112-2EF0879D0251}"/>
              </a:ext>
            </a:extLst>
          </p:cNvPr>
          <p:cNvSpPr txBox="1"/>
          <p:nvPr/>
        </p:nvSpPr>
        <p:spPr>
          <a:xfrm>
            <a:off x="231913" y="92765"/>
            <a:ext cx="6950765" cy="1446550"/>
          </a:xfrm>
          <a:prstGeom prst="rect">
            <a:avLst/>
          </a:prstGeom>
          <a:noFill/>
        </p:spPr>
        <p:txBody>
          <a:bodyPr wrap="square" numCol="2">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Retrospective</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endParaRPr lang="en-US" sz="16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7B4BFFF9-9851-78E9-E362-AC6F75CD9AD2}"/>
              </a:ext>
            </a:extLst>
          </p:cNvPr>
          <p:cNvSpPr txBox="1"/>
          <p:nvPr/>
        </p:nvSpPr>
        <p:spPr>
          <a:xfrm>
            <a:off x="107122" y="7046843"/>
            <a:ext cx="7356501"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3. </a:t>
            </a:r>
            <a:r>
              <a:rPr lang="en-US" kern="100">
                <a:effectLst/>
                <a:latin typeface="Calibri" panose="020F0502020204030204" pitchFamily="34" charset="0"/>
                <a:ea typeface="Calibri" panose="020F0502020204030204" pitchFamily="34" charset="0"/>
                <a:cs typeface="Times New Roman" panose="02020603050405020304" pitchFamily="18" charset="0"/>
              </a:rPr>
              <a:t>What do we want to try doing as a team, that we should </a:t>
            </a:r>
            <a:r>
              <a:rPr lang="en-US" b="1" kern="100">
                <a:solidFill>
                  <a:srgbClr val="006600"/>
                </a:solidFill>
                <a:effectLst/>
                <a:latin typeface="Calibri" panose="020F0502020204030204" pitchFamily="34" charset="0"/>
                <a:ea typeface="Calibri" panose="020F0502020204030204" pitchFamily="34" charset="0"/>
                <a:cs typeface="Times New Roman" panose="02020603050405020304" pitchFamily="18" charset="0"/>
              </a:rPr>
              <a:t>START</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r>
              <a:rPr lang="en-US" kern="100">
                <a:latin typeface="Calibri" panose="020F0502020204030204" pitchFamily="34" charset="0"/>
                <a:cs typeface="Times New Roman" panose="02020603050405020304" pitchFamily="18" charset="0"/>
              </a:rPr>
              <a:t>     For Each thing we want to </a:t>
            </a:r>
            <a:r>
              <a:rPr lang="en-US" b="1" kern="100">
                <a:solidFill>
                  <a:schemeClr val="tx2">
                    <a:lumMod val="75000"/>
                  </a:schemeClr>
                </a:solidFill>
                <a:latin typeface="Calibri" panose="020F0502020204030204" pitchFamily="34" charset="0"/>
                <a:cs typeface="Times New Roman" panose="02020603050405020304" pitchFamily="18" charset="0"/>
              </a:rPr>
              <a:t>stop</a:t>
            </a:r>
            <a:r>
              <a:rPr lang="en-US" kern="100">
                <a:latin typeface="Calibri" panose="020F0502020204030204" pitchFamily="34" charset="0"/>
                <a:cs typeface="Times New Roman" panose="02020603050405020304" pitchFamily="18" charset="0"/>
              </a:rPr>
              <a:t> doing, we should have a thing to </a:t>
            </a:r>
            <a:r>
              <a:rPr lang="en-US" b="1" kern="100">
                <a:solidFill>
                  <a:srgbClr val="006600"/>
                </a:solidFill>
                <a:latin typeface="Calibri" panose="020F0502020204030204" pitchFamily="34" charset="0"/>
                <a:cs typeface="Times New Roman" panose="02020603050405020304" pitchFamily="18" charset="0"/>
              </a:rPr>
              <a:t>start</a:t>
            </a:r>
            <a:r>
              <a:rPr lang="en-US" kern="100">
                <a:latin typeface="Calibri" panose="020F0502020204030204" pitchFamily="34" charset="0"/>
                <a:cs typeface="Times New Roman" panose="02020603050405020304" pitchFamily="18" charset="0"/>
              </a:rPr>
              <a:t> that solves the issue!</a:t>
            </a:r>
            <a:endParaRPr lang="en-US"/>
          </a:p>
        </p:txBody>
      </p:sp>
      <p:sp>
        <p:nvSpPr>
          <p:cNvPr id="12" name="TextBox 11">
            <a:extLst>
              <a:ext uri="{FF2B5EF4-FFF2-40B4-BE49-F238E27FC236}">
                <a16:creationId xmlns:a16="http://schemas.microsoft.com/office/drawing/2014/main" id="{CF9957A6-2CC7-A4FB-7E0F-4894484F17EF}"/>
              </a:ext>
            </a:extLst>
          </p:cNvPr>
          <p:cNvSpPr txBox="1"/>
          <p:nvPr/>
        </p:nvSpPr>
        <p:spPr>
          <a:xfrm>
            <a:off x="185532" y="2879402"/>
            <a:ext cx="7209182" cy="174339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3" name="TextBox 12">
            <a:extLst>
              <a:ext uri="{FF2B5EF4-FFF2-40B4-BE49-F238E27FC236}">
                <a16:creationId xmlns:a16="http://schemas.microsoft.com/office/drawing/2014/main" id="{9767E627-570B-4FD1-C354-5509ED8F8483}"/>
              </a:ext>
            </a:extLst>
          </p:cNvPr>
          <p:cNvSpPr txBox="1"/>
          <p:nvPr/>
        </p:nvSpPr>
        <p:spPr>
          <a:xfrm>
            <a:off x="165653" y="5014842"/>
            <a:ext cx="7209182" cy="196794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4" name="TextBox 13">
            <a:extLst>
              <a:ext uri="{FF2B5EF4-FFF2-40B4-BE49-F238E27FC236}">
                <a16:creationId xmlns:a16="http://schemas.microsoft.com/office/drawing/2014/main" id="{1E3A5FDB-01A9-4564-AF6B-34535DC21207}"/>
              </a:ext>
            </a:extLst>
          </p:cNvPr>
          <p:cNvSpPr txBox="1"/>
          <p:nvPr/>
        </p:nvSpPr>
        <p:spPr>
          <a:xfrm>
            <a:off x="185529" y="7600121"/>
            <a:ext cx="7209183" cy="1875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5" name="TextBox 14">
            <a:extLst>
              <a:ext uri="{FF2B5EF4-FFF2-40B4-BE49-F238E27FC236}">
                <a16:creationId xmlns:a16="http://schemas.microsoft.com/office/drawing/2014/main" id="{18BB6E65-AA5A-5487-0A5C-44DA2B158813}"/>
              </a:ext>
            </a:extLst>
          </p:cNvPr>
          <p:cNvSpPr txBox="1"/>
          <p:nvPr/>
        </p:nvSpPr>
        <p:spPr>
          <a:xfrm>
            <a:off x="914400" y="1104899"/>
            <a:ext cx="2431775" cy="3810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6" name="TextBox 15">
            <a:extLst>
              <a:ext uri="{FF2B5EF4-FFF2-40B4-BE49-F238E27FC236}">
                <a16:creationId xmlns:a16="http://schemas.microsoft.com/office/drawing/2014/main" id="{E2144BC1-9E46-9C6C-51D9-7DD81E422C3D}"/>
              </a:ext>
            </a:extLst>
          </p:cNvPr>
          <p:cNvSpPr txBox="1"/>
          <p:nvPr/>
        </p:nvSpPr>
        <p:spPr>
          <a:xfrm>
            <a:off x="1106558" y="655983"/>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7" name="TextBox 16">
            <a:extLst>
              <a:ext uri="{FF2B5EF4-FFF2-40B4-BE49-F238E27FC236}">
                <a16:creationId xmlns:a16="http://schemas.microsoft.com/office/drawing/2014/main" id="{6053D81F-9F81-A6DB-E099-F2106554EED3}"/>
              </a:ext>
            </a:extLst>
          </p:cNvPr>
          <p:cNvSpPr txBox="1"/>
          <p:nvPr/>
        </p:nvSpPr>
        <p:spPr>
          <a:xfrm>
            <a:off x="3717235" y="722243"/>
            <a:ext cx="3611217" cy="8282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8" name="TextBox 17">
            <a:extLst>
              <a:ext uri="{FF2B5EF4-FFF2-40B4-BE49-F238E27FC236}">
                <a16:creationId xmlns:a16="http://schemas.microsoft.com/office/drawing/2014/main" id="{459AE218-CAC8-7AD4-C7FF-C45C732E86A9}"/>
              </a:ext>
            </a:extLst>
          </p:cNvPr>
          <p:cNvSpPr txBox="1"/>
          <p:nvPr/>
        </p:nvSpPr>
        <p:spPr>
          <a:xfrm>
            <a:off x="6453810" y="951506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20" name="Google Shape;227;p28">
            <a:extLst>
              <a:ext uri="{FF2B5EF4-FFF2-40B4-BE49-F238E27FC236}">
                <a16:creationId xmlns:a16="http://schemas.microsoft.com/office/drawing/2014/main" id="{66DD8841-0451-909A-9228-D00CDD5F84A7}"/>
              </a:ext>
            </a:extLst>
          </p:cNvPr>
          <p:cNvSpPr txBox="1">
            <a:spLocks noChangeAspect="1"/>
          </p:cNvSpPr>
          <p:nvPr/>
        </p:nvSpPr>
        <p:spPr>
          <a:xfrm>
            <a:off x="3863010" y="9625125"/>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Date:</a:t>
            </a:r>
          </a:p>
        </p:txBody>
      </p:sp>
      <p:sp>
        <p:nvSpPr>
          <p:cNvPr id="21" name="TextBox 20">
            <a:extLst>
              <a:ext uri="{FF2B5EF4-FFF2-40B4-BE49-F238E27FC236}">
                <a16:creationId xmlns:a16="http://schemas.microsoft.com/office/drawing/2014/main" id="{B87CAFE9-2082-52D6-ED72-373170CA9D3C}"/>
              </a:ext>
            </a:extLst>
          </p:cNvPr>
          <p:cNvSpPr txBox="1"/>
          <p:nvPr/>
        </p:nvSpPr>
        <p:spPr>
          <a:xfrm>
            <a:off x="4359965" y="9508435"/>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Tree>
    <p:extLst>
      <p:ext uri="{BB962C8B-B14F-4D97-AF65-F5344CB8AC3E}">
        <p14:creationId xmlns:p14="http://schemas.microsoft.com/office/powerpoint/2010/main" val="3554812587"/>
      </p:ext>
    </p:extLst>
  </p:cSld>
  <p:clrMapOvr>
    <a:masterClrMapping/>
  </p:clrMapOvr>
</p:sld>
</file>

<file path=ppt/theme/theme1.xml><?xml version="1.0" encoding="utf-8"?>
<a:theme xmlns:a="http://schemas.openxmlformats.org/drawingml/2006/main" name="VEX V5 Robotics">
  <a:themeElements>
    <a:clrScheme name="Simple Light">
      <a:dk1>
        <a:srgbClr val="000000"/>
      </a:dk1>
      <a:lt1>
        <a:srgbClr val="FFFFFF"/>
      </a:lt1>
      <a:dk2>
        <a:srgbClr val="888B8D"/>
      </a:dk2>
      <a:lt2>
        <a:srgbClr val="D22630"/>
      </a:lt2>
      <a:accent1>
        <a:srgbClr val="EFBFBA"/>
      </a:accent1>
      <a:accent2>
        <a:srgbClr val="E77F82"/>
      </a:accent2>
      <a:accent3>
        <a:srgbClr val="DF5559"/>
      </a:accent3>
      <a:accent4>
        <a:srgbClr val="A22124"/>
      </a:accent4>
      <a:accent5>
        <a:srgbClr val="5E172F"/>
      </a:accent5>
      <a:accent6>
        <a:srgbClr val="605355"/>
      </a:accent6>
      <a:hlink>
        <a:srgbClr val="D53F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47C27AA54E7B488A6D07DCEC869244" ma:contentTypeVersion="3" ma:contentTypeDescription="Create a new document." ma:contentTypeScope="" ma:versionID="d6507eccccb09e2e40a096702fc43391">
  <xsd:schema xmlns:xsd="http://www.w3.org/2001/XMLSchema" xmlns:xs="http://www.w3.org/2001/XMLSchema" xmlns:p="http://schemas.microsoft.com/office/2006/metadata/properties" xmlns:ns2="6a208ebb-d861-4941-ba3d-0acf5486d97c" targetNamespace="http://schemas.microsoft.com/office/2006/metadata/properties" ma:root="true" ma:fieldsID="b3f8ed0943359bd404119eb5b77df665" ns2:_="">
    <xsd:import namespace="6a208ebb-d861-4941-ba3d-0acf5486d97c"/>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208ebb-d861-4941-ba3d-0acf5486d9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5CBC69-37C4-4439-8367-7EA053550608}">
  <ds:schemaRefs>
    <ds:schemaRef ds:uri="6a208ebb-d861-4941-ba3d-0acf5486d97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D5EB68-97AE-4951-8C59-856E9EA47F3E}">
  <ds:schemaRefs>
    <ds:schemaRef ds:uri="6a208ebb-d861-4941-ba3d-0acf5486d9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0A0C2C1-35B5-4123-A503-C1CBA9D786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63</Slides>
  <Notes>55</Notes>
  <HiddenSlides>0</HiddenSlide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VEX V5 Robotics</vt:lpstr>
      <vt:lpstr>PowerPoint Presentation</vt:lpstr>
      <vt:lpstr>PowerPoint Presentation</vt:lpstr>
      <vt:lpstr>PowerPoint Presentation</vt:lpstr>
      <vt:lpstr>PowerPoint Presentation</vt:lpstr>
      <vt:lpstr>PowerPoint Presentation</vt:lpstr>
      <vt:lpstr>Section A</vt:lpstr>
      <vt:lpstr>PowerPoint Presentation</vt:lpstr>
      <vt:lpstr>Scrum meeting.  Week of: MM/DD/YYYY</vt:lpstr>
      <vt:lpstr>PowerPoint Presentation</vt:lpstr>
      <vt:lpstr>PowerPoint Presentation</vt:lpstr>
      <vt:lpstr>Nothing but Net</vt:lpstr>
      <vt:lpstr>PowerPoint Presentation</vt:lpstr>
      <vt:lpstr>Nothing but Net 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 Stakes” Starting Field with Frozen Game Objects </vt:lpstr>
      <vt:lpstr>PowerPoint Presentation</vt:lpstr>
      <vt:lpstr>PowerPoint Presentation</vt:lpstr>
      <vt:lpstr>Section B</vt:lpstr>
      <vt:lpstr>PowerPoint Presentation</vt:lpstr>
      <vt:lpstr>Research page</vt:lpstr>
      <vt:lpstr>Frame and wheels as well as brain and battery</vt:lpstr>
      <vt:lpstr>Scrum meeting.  Week of: MM/DD/YYYY</vt:lpstr>
      <vt:lpstr>The ports connected to the brain</vt:lpstr>
      <vt:lpstr>Intake Research</vt:lpstr>
      <vt:lpstr>“High Stakes” Starting Field with Frozen Game Objects </vt:lpstr>
      <vt:lpstr>PowerPoint Presentation</vt:lpstr>
      <vt:lpstr>PowerPoint Presentation</vt:lpstr>
      <vt:lpstr>PowerPoint Presentation</vt:lpstr>
      <vt:lpstr>Scrum meeting.  Week of: MM/DD/YYYY</vt:lpstr>
      <vt:lpstr>Research page</vt:lpstr>
      <vt:lpstr>Outake Output</vt:lpstr>
      <vt:lpstr>Scrum meeting.  Week of: MM/DD/YYYY</vt:lpstr>
      <vt:lpstr>Draft intake</vt:lpstr>
      <vt:lpstr>Scrum meeting.  Week of: 09/15-20/2025</vt:lpstr>
      <vt:lpstr>Scrum meeting.  Week of: 09/22/2025</vt:lpstr>
      <vt:lpstr>PowerPoint Presentation</vt:lpstr>
      <vt:lpstr>PowerPoint Presentation</vt:lpstr>
      <vt:lpstr>PowerPoint Presentation</vt:lpstr>
      <vt:lpstr>PowerPoint Presentation</vt:lpstr>
      <vt:lpstr>Scrum meeting.  Week of: MM/DD/YYYY</vt:lpstr>
      <vt:lpstr>Scrum meeting.  Week of: MM/DD/YYYY</vt:lpstr>
      <vt:lpstr>Frame and wheels as well as brain and battery</vt:lpstr>
      <vt:lpstr>Scrum meeting.  Week of: MM/DD/YYYY</vt:lpstr>
      <vt:lpstr>PowerPoint Presentation</vt:lpstr>
      <vt:lpstr>PowerPoint Presentation</vt:lpstr>
      <vt:lpstr>PowerPoint Presentation</vt:lpstr>
      <vt:lpstr>Scrum meeting.  Week of: MM/DD/YYYY</vt:lpstr>
      <vt:lpstr>PowerPoint Presentation</vt:lpstr>
      <vt:lpstr>Scrum meeting.  Week of: MM/DD/YYYY</vt:lpstr>
      <vt:lpstr>Scrum meeting.  Week of: MM/DD/YYYY</vt:lpstr>
      <vt:lpstr>PowerPoint Presentation</vt:lpstr>
      <vt:lpstr>Scrum meeting.  Week of: MM/DD/YYYY</vt:lpstr>
      <vt:lpstr>PowerPoint Presentation</vt:lpstr>
      <vt:lpstr>PowerPoint Presentation</vt:lpstr>
      <vt:lpstr>PowerPoint Presentation</vt:lpstr>
      <vt:lpstr>Scrum meeting.  Week of: MM/DD/YYYY</vt:lpstr>
      <vt:lpstr>Scrum meeting.  Week of: MM/DD/YYYY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Christine Gutierrez</dc:creator>
  <cp:revision>19</cp:revision>
  <dcterms:modified xsi:type="dcterms:W3CDTF">2026-01-09T22:25:01Z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0x0101004147C27AA54E7B488A6D07DCEC869244</vt:lpwstr>
  </property>
  <property fmtid="{D5CDD505-2E9C-101B-9397-08002B2CF9AE}" pid="3" name="Order">
    <vt:r8>7979400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ies>
</file>